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3" r:id="rId5"/>
  </p:sldMasterIdLst>
  <p:notesMasterIdLst>
    <p:notesMasterId r:id="rId19"/>
  </p:notesMasterIdLst>
  <p:handoutMasterIdLst>
    <p:handoutMasterId r:id="rId20"/>
  </p:handoutMasterIdLst>
  <p:sldIdLst>
    <p:sldId id="257" r:id="rId6"/>
    <p:sldId id="619" r:id="rId7"/>
    <p:sldId id="808" r:id="rId8"/>
    <p:sldId id="810" r:id="rId9"/>
    <p:sldId id="811" r:id="rId10"/>
    <p:sldId id="812" r:id="rId11"/>
    <p:sldId id="813" r:id="rId12"/>
    <p:sldId id="814" r:id="rId13"/>
    <p:sldId id="815" r:id="rId14"/>
    <p:sldId id="816" r:id="rId15"/>
    <p:sldId id="818" r:id="rId16"/>
    <p:sldId id="745" r:id="rId17"/>
    <p:sldId id="791" r:id="rId18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596E9A3-B669-44DC-AF0D-CB7322168346}">
          <p14:sldIdLst>
            <p14:sldId id="257"/>
            <p14:sldId id="619"/>
            <p14:sldId id="808"/>
            <p14:sldId id="810"/>
            <p14:sldId id="811"/>
            <p14:sldId id="812"/>
            <p14:sldId id="813"/>
            <p14:sldId id="814"/>
            <p14:sldId id="815"/>
            <p14:sldId id="816"/>
            <p14:sldId id="818"/>
            <p14:sldId id="745"/>
            <p14:sldId id="791"/>
          </p14:sldIdLst>
        </p14:section>
        <p14:section name="Výchozí oddíl" id="{C744292D-58E5-4E43-BEAC-1344D566BEBF}">
          <p14:sldIdLst/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00000"/>
    <a:srgbClr val="B41822"/>
    <a:srgbClr val="183B8A"/>
    <a:srgbClr val="B31923"/>
    <a:srgbClr val="9E1B21"/>
    <a:srgbClr val="595959"/>
    <a:srgbClr val="821B1E"/>
    <a:srgbClr val="B01922"/>
    <a:srgbClr val="801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9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504" y="5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60B45-6BD4-40A3-B57F-C3BA8A802D96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F86E5-58C7-4A44-A2E2-40C3E7A9B8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617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CD98B-9891-4229-8700-AFCD75D43BC5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EE1E0-A411-468C-9359-5D12B65BB1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9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jednořádkový titulek, nadpis, odrážky v jednom sloup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824753" y="1828205"/>
            <a:ext cx="10515600" cy="55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aseline="0"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2000" baseline="0">
                <a:latin typeface="Calibri" panose="020F0502020204030204" pitchFamily="34" charset="0"/>
              </a:defRPr>
            </a:lvl2pPr>
            <a:lvl3pPr marL="914400" indent="0">
              <a:buFontTx/>
              <a:buNone/>
              <a:defRPr sz="2000" baseline="0"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 sz="2000" baseline="0"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20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Vložte nadpis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18924" y="1411615"/>
            <a:ext cx="10513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818924" y="941294"/>
            <a:ext cx="10512651" cy="295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cs-CZ" dirty="0"/>
              <a:t>VLOŽTE JEDNOŘÁDKOVÝ TITULEK VERZÁLKAMI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818924" y="2595562"/>
            <a:ext cx="10512651" cy="349527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 marL="449263" indent="-185738">
              <a:defRPr sz="2000"/>
            </a:lvl2pPr>
            <a:lvl3pPr marL="712788" indent="-169863">
              <a:buFont typeface="Calibri" panose="020F0502020204030204" pitchFamily="34" charset="0"/>
              <a:buChar char="̶"/>
              <a:defRPr/>
            </a:lvl3pPr>
            <a:lvl4pPr marL="1069975" indent="-171450">
              <a:buFont typeface="Calibri" panose="020F0502020204030204" pitchFamily="34" charset="0"/>
              <a:buChar char="̶"/>
              <a:defRPr/>
            </a:lvl4pPr>
          </a:lstStyle>
          <a:p>
            <a:pPr lvl="0"/>
            <a:r>
              <a:rPr lang="cs-CZ" dirty="0"/>
              <a:t>Vložte text. Bude v 1 sloupci.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409209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vouřádkový titulek, nadpis, odrážky v jednom sloup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nice 8"/>
          <p:cNvCxnSpPr/>
          <p:nvPr userDrawn="1"/>
        </p:nvCxnSpPr>
        <p:spPr>
          <a:xfrm>
            <a:off x="818924" y="1783576"/>
            <a:ext cx="10513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818924" y="941293"/>
            <a:ext cx="10512651" cy="717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cs-CZ" dirty="0"/>
              <a:t>VLOŽTE DVOUŘÁDKOVÝ </a:t>
            </a:r>
            <a:br>
              <a:rPr lang="cs-CZ" dirty="0"/>
            </a:br>
            <a:r>
              <a:rPr lang="cs-CZ" dirty="0"/>
              <a:t>TITULEK VERZÁLKAMI</a:t>
            </a:r>
          </a:p>
        </p:txBody>
      </p:sp>
      <p:sp>
        <p:nvSpPr>
          <p:cNvPr id="10" name="Zástupný symbol pro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824753" y="2184674"/>
            <a:ext cx="10515600" cy="55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aseline="0"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2000" baseline="0">
                <a:latin typeface="Calibri" panose="020F0502020204030204" pitchFamily="34" charset="0"/>
              </a:defRPr>
            </a:lvl2pPr>
            <a:lvl3pPr marL="914400" indent="0">
              <a:buFontTx/>
              <a:buNone/>
              <a:defRPr sz="2000" baseline="0"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 sz="2000" baseline="0"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20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Vložte nadpis</a:t>
            </a:r>
          </a:p>
        </p:txBody>
      </p:sp>
      <p:sp>
        <p:nvSpPr>
          <p:cNvPr id="11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818924" y="2952031"/>
            <a:ext cx="10512651" cy="312330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 marL="449263" indent="-185738">
              <a:defRPr sz="2000"/>
            </a:lvl2pPr>
            <a:lvl3pPr marL="712788" indent="-169863">
              <a:buFont typeface="Calibri" panose="020F0502020204030204" pitchFamily="34" charset="0"/>
              <a:buChar char="̶"/>
              <a:defRPr/>
            </a:lvl3pPr>
            <a:lvl4pPr marL="1069975" indent="-171450">
              <a:buFont typeface="Calibri" panose="020F0502020204030204" pitchFamily="34" charset="0"/>
              <a:buChar char="̶"/>
              <a:defRPr/>
            </a:lvl4pPr>
          </a:lstStyle>
          <a:p>
            <a:pPr lvl="0"/>
            <a:r>
              <a:rPr lang="cs-CZ" dirty="0"/>
              <a:t>Vložte text. bude v 1 sloupci.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73176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vouřádkový titulek, nadpis, odrážky ve dvou sloup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 userDrawn="1"/>
        </p:nvCxnSpPr>
        <p:spPr>
          <a:xfrm>
            <a:off x="818924" y="1783576"/>
            <a:ext cx="10513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824753" y="2184662"/>
            <a:ext cx="10515600" cy="55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aseline="0"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2000" baseline="0">
                <a:latin typeface="Calibri" panose="020F0502020204030204" pitchFamily="34" charset="0"/>
              </a:defRPr>
            </a:lvl2pPr>
            <a:lvl3pPr marL="914400" indent="0">
              <a:buFontTx/>
              <a:buNone/>
              <a:defRPr sz="2000" baseline="0"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 sz="2000" baseline="0"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20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Vložte nadpis</a:t>
            </a:r>
          </a:p>
        </p:txBody>
      </p:sp>
      <p:sp>
        <p:nvSpPr>
          <p:cNvPr id="9" name="Zástupný symbol pro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818924" y="2952020"/>
            <a:ext cx="10512651" cy="3169812"/>
          </a:xfrm>
          <a:prstGeom prst="rect">
            <a:avLst/>
          </a:prstGeom>
        </p:spPr>
        <p:txBody>
          <a:bodyPr lIns="0" tIns="0" rIns="0" bIns="0" numCol="2" spcCol="360000"/>
          <a:lstStyle>
            <a:lvl1pPr>
              <a:defRPr sz="2000"/>
            </a:lvl1pPr>
            <a:lvl2pPr marL="449263" indent="-185738">
              <a:defRPr sz="2000"/>
            </a:lvl2pPr>
            <a:lvl3pPr marL="712788" indent="-169863">
              <a:buFont typeface="Calibri" panose="020F0502020204030204" pitchFamily="34" charset="0"/>
              <a:buChar char="̶"/>
              <a:defRPr/>
            </a:lvl3pPr>
            <a:lvl4pPr marL="1069975" indent="-171450">
              <a:buFont typeface="Calibri" panose="020F0502020204030204" pitchFamily="34" charset="0"/>
              <a:buChar char="̶"/>
              <a:defRPr/>
            </a:lvl4pPr>
          </a:lstStyle>
          <a:p>
            <a:pPr lvl="0"/>
            <a:r>
              <a:rPr lang="cs-CZ" dirty="0"/>
              <a:t>Vložte text. Bude ve 2 sloupcích.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0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818924" y="941293"/>
            <a:ext cx="10512651" cy="717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cs-CZ" dirty="0"/>
              <a:t>VLOŽTE DVOUŘÁDKOVÝ </a:t>
            </a:r>
            <a:br>
              <a:rPr lang="cs-CZ" dirty="0"/>
            </a:br>
            <a:r>
              <a:rPr lang="cs-CZ" dirty="0"/>
              <a:t>TITULEK VERZÁLKAMI</a:t>
            </a:r>
          </a:p>
        </p:txBody>
      </p:sp>
    </p:spTree>
    <p:extLst>
      <p:ext uri="{BB962C8B-B14F-4D97-AF65-F5344CB8AC3E}">
        <p14:creationId xmlns:p14="http://schemas.microsoft.com/office/powerpoint/2010/main" val="208384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vouřádkový titulek,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 userDrawn="1"/>
        </p:nvCxnSpPr>
        <p:spPr>
          <a:xfrm>
            <a:off x="818924" y="1783576"/>
            <a:ext cx="10513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obsah 4"/>
          <p:cNvSpPr>
            <a:spLocks noGrp="1"/>
          </p:cNvSpPr>
          <p:nvPr>
            <p:ph sz="quarter" idx="11" hasCustomPrompt="1"/>
          </p:nvPr>
        </p:nvSpPr>
        <p:spPr>
          <a:xfrm>
            <a:off x="822702" y="2959961"/>
            <a:ext cx="10515600" cy="3471836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 marL="449263" indent="-185738">
              <a:defRPr sz="2000"/>
            </a:lvl2pPr>
            <a:lvl3pPr marL="712788" indent="-169863">
              <a:buFont typeface="Calibri" panose="020F0502020204030204" pitchFamily="34" charset="0"/>
              <a:buChar char="̶"/>
              <a:defRPr/>
            </a:lvl3pPr>
            <a:lvl4pPr marL="1441450" indent="-185738">
              <a:buFont typeface="Calibri" panose="020F0502020204030204" pitchFamily="34" charset="0"/>
              <a:buChar char="̶"/>
              <a:defRPr/>
            </a:lvl4pPr>
          </a:lstStyle>
          <a:p>
            <a:pPr lvl="0"/>
            <a:r>
              <a:rPr lang="cs-CZ" dirty="0"/>
              <a:t>Vložte text nebo vyberte ikonu níže pro vložení tabulky, grafu či obrázku.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9" name="Zástupný symbol pro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822702" y="2184666"/>
            <a:ext cx="10515600" cy="55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aseline="0"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2000" baseline="0">
                <a:latin typeface="Calibri" panose="020F0502020204030204" pitchFamily="34" charset="0"/>
              </a:defRPr>
            </a:lvl2pPr>
            <a:lvl3pPr marL="914400" indent="0">
              <a:buFontTx/>
              <a:buNone/>
              <a:defRPr sz="2000" baseline="0"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 sz="2000" baseline="0"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20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Vložte nadpis</a:t>
            </a:r>
          </a:p>
        </p:txBody>
      </p:sp>
      <p:sp>
        <p:nvSpPr>
          <p:cNvPr id="10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818924" y="941293"/>
            <a:ext cx="10512651" cy="717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cs-CZ" dirty="0"/>
              <a:t>VLOŽTE DVOUŘÁDKOVÝ </a:t>
            </a:r>
            <a:br>
              <a:rPr lang="cs-CZ" dirty="0"/>
            </a:br>
            <a:r>
              <a:rPr lang="cs-CZ" dirty="0"/>
              <a:t>TITULEK VERZÁLKAMI</a:t>
            </a:r>
          </a:p>
        </p:txBody>
      </p:sp>
    </p:spTree>
    <p:extLst>
      <p:ext uri="{BB962C8B-B14F-4D97-AF65-F5344CB8AC3E}">
        <p14:creationId xmlns:p14="http://schemas.microsoft.com/office/powerpoint/2010/main" val="263651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vouřádkový titulek,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818924" y="1783576"/>
            <a:ext cx="10513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818924" y="941293"/>
            <a:ext cx="10512651" cy="717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cs-CZ" dirty="0"/>
              <a:t>VLOŽTE DVOUŘÁDKOVÝ </a:t>
            </a:r>
            <a:br>
              <a:rPr lang="cs-CZ" dirty="0"/>
            </a:br>
            <a:r>
              <a:rPr lang="cs-CZ" dirty="0"/>
              <a:t>TITULEK VERZÁLKAMI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2182081"/>
            <a:ext cx="5181600" cy="435133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 marL="449263" indent="-185738">
              <a:defRPr sz="2000"/>
            </a:lvl2pPr>
            <a:lvl3pPr marL="620713" indent="-171450"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Vložte text nebo vyberte ikonu níže pro vložení tabulky, grafu či obrázku.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4" hasCustomPrompt="1"/>
          </p:nvPr>
        </p:nvSpPr>
        <p:spPr>
          <a:xfrm>
            <a:off x="6149975" y="2182081"/>
            <a:ext cx="5181600" cy="435133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 marL="449263" indent="-185738">
              <a:defRPr sz="2000"/>
            </a:lvl2pPr>
            <a:lvl3pPr marL="620713" indent="-171450"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Vložte text nebo vyberte ikonu níže pro vložení tabulky, grafu či obrázku.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10986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vouřádkový titulek, dva nadpisy,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 userDrawn="1"/>
        </p:nvCxnSpPr>
        <p:spPr>
          <a:xfrm>
            <a:off x="818924" y="1783576"/>
            <a:ext cx="10513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818924" y="941293"/>
            <a:ext cx="10512651" cy="717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cs-CZ" dirty="0"/>
              <a:t>VLOŽTE DVOUŘÁDKOVÝ </a:t>
            </a:r>
            <a:br>
              <a:rPr lang="cs-CZ" dirty="0"/>
            </a:br>
            <a:r>
              <a:rPr lang="cs-CZ" dirty="0"/>
              <a:t>TITULEK VERZÁLKAMI</a:t>
            </a:r>
          </a:p>
        </p:txBody>
      </p:sp>
      <p:sp>
        <p:nvSpPr>
          <p:cNvPr id="9" name="Zástupný symbol pro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184665"/>
            <a:ext cx="5181600" cy="55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aseline="0"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2000" baseline="0">
                <a:latin typeface="Calibri" panose="020F0502020204030204" pitchFamily="34" charset="0"/>
              </a:defRPr>
            </a:lvl2pPr>
            <a:lvl3pPr marL="914400" indent="0">
              <a:buFontTx/>
              <a:buNone/>
              <a:defRPr sz="2000" baseline="0"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 sz="2000" baseline="0"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20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Vložte nadpis</a:t>
            </a: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2184665"/>
            <a:ext cx="5181600" cy="55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aseline="0"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2000" baseline="0">
                <a:latin typeface="Calibri" panose="020F0502020204030204" pitchFamily="34" charset="0"/>
              </a:defRPr>
            </a:lvl2pPr>
            <a:lvl3pPr marL="914400" indent="0">
              <a:buFontTx/>
              <a:buNone/>
              <a:defRPr sz="2000" baseline="0"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 sz="2000" baseline="0"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20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Vložte nadpis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2895014"/>
            <a:ext cx="5181600" cy="356777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 marL="449263" indent="-185738">
              <a:defRPr sz="2000"/>
            </a:lvl2pPr>
            <a:lvl3pPr marL="620713" indent="-171450"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Vložte text nebo vyberte ikonu níže pro vložení tabulky, grafu či obrázku.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6149975" y="2895014"/>
            <a:ext cx="5181600" cy="356777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 marL="449263" indent="-185738">
              <a:defRPr sz="2000"/>
            </a:lvl2pPr>
            <a:lvl3pPr marL="620713" indent="-171450"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Vložte text nebo vyberte ikonu níže pro vložení tabulky, grafu či obrázku.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88966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vouřádkový titulek, text vlevo, obsah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 userDrawn="1"/>
        </p:nvCxnSpPr>
        <p:spPr>
          <a:xfrm>
            <a:off x="818924" y="1783576"/>
            <a:ext cx="10513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818924" y="941293"/>
            <a:ext cx="10512651" cy="717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cs-CZ" dirty="0"/>
              <a:t>VLOŽTE DVOUŘÁDKOVÝ </a:t>
            </a:r>
            <a:br>
              <a:rPr lang="cs-CZ" dirty="0"/>
            </a:br>
            <a:r>
              <a:rPr lang="cs-CZ" dirty="0"/>
              <a:t>TITULEK VERZÁLKAMI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184671"/>
            <a:ext cx="3733800" cy="43487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aseline="0"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2000" baseline="0">
                <a:latin typeface="Calibri" panose="020F0502020204030204" pitchFamily="34" charset="0"/>
              </a:defRPr>
            </a:lvl2pPr>
            <a:lvl3pPr marL="914400" indent="0">
              <a:buFontTx/>
              <a:buNone/>
              <a:defRPr sz="2000" baseline="0"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 sz="2000" baseline="0"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20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Vložte text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4956605" y="2184670"/>
            <a:ext cx="6374970" cy="4348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 marL="449263" indent="-185738">
              <a:defRPr sz="2000"/>
            </a:lvl2pPr>
            <a:lvl3pPr marL="620713" indent="-171450"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Vložte text nebo vyberte ikonu níže pro vložení tabulky, grafu či obrázku.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974239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vouřádkový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 userDrawn="1"/>
        </p:nvCxnSpPr>
        <p:spPr>
          <a:xfrm>
            <a:off x="818924" y="1783576"/>
            <a:ext cx="10513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818924" y="941293"/>
            <a:ext cx="10512651" cy="717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cs-CZ" dirty="0"/>
              <a:t>VLOŽTE DVOUŘÁDKOVÝ </a:t>
            </a:r>
            <a:br>
              <a:rPr lang="cs-CZ" dirty="0"/>
            </a:br>
            <a:r>
              <a:rPr lang="cs-CZ" dirty="0"/>
              <a:t>TITULEK VERZÁLKAMI</a:t>
            </a:r>
          </a:p>
        </p:txBody>
      </p:sp>
    </p:spTree>
    <p:extLst>
      <p:ext uri="{BB962C8B-B14F-4D97-AF65-F5344CB8AC3E}">
        <p14:creationId xmlns:p14="http://schemas.microsoft.com/office/powerpoint/2010/main" val="259708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jednořádkový titulek, nadpis, odrážky ve dvou sloup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824753" y="1828205"/>
            <a:ext cx="10515600" cy="55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aseline="0"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2000" baseline="0">
                <a:latin typeface="Calibri" panose="020F0502020204030204" pitchFamily="34" charset="0"/>
              </a:defRPr>
            </a:lvl2pPr>
            <a:lvl3pPr marL="914400" indent="0">
              <a:buFontTx/>
              <a:buNone/>
              <a:defRPr sz="2000" baseline="0"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 sz="2000" baseline="0"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20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Vložte nadpis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18924" y="1411615"/>
            <a:ext cx="10513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818924" y="941294"/>
            <a:ext cx="10512651" cy="295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cs-CZ" dirty="0"/>
              <a:t>VLOŽTE JEDNOŘÁDKOVÝ TITULEK VERZÁLKAMI</a:t>
            </a:r>
          </a:p>
        </p:txBody>
      </p:sp>
      <p:sp>
        <p:nvSpPr>
          <p:cNvPr id="11" name="Zástupný symbol pro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818924" y="2595562"/>
            <a:ext cx="10512651" cy="3495271"/>
          </a:xfrm>
          <a:prstGeom prst="rect">
            <a:avLst/>
          </a:prstGeom>
        </p:spPr>
        <p:txBody>
          <a:bodyPr lIns="0" tIns="0" rIns="0" bIns="0" numCol="2" spcCol="360000"/>
          <a:lstStyle>
            <a:lvl1pPr>
              <a:defRPr sz="2000" baseline="0"/>
            </a:lvl1pPr>
            <a:lvl2pPr marL="449263" indent="-185738">
              <a:defRPr sz="2000"/>
            </a:lvl2pPr>
            <a:lvl3pPr marL="712788" indent="-169863">
              <a:buFont typeface="Calibri" panose="020F0502020204030204" pitchFamily="34" charset="0"/>
              <a:buChar char="̶"/>
              <a:defRPr/>
            </a:lvl3pPr>
            <a:lvl4pPr marL="1069975" indent="-171450">
              <a:buFont typeface="Calibri" panose="020F0502020204030204" pitchFamily="34" charset="0"/>
              <a:buChar char="̶"/>
              <a:defRPr/>
            </a:lvl4pPr>
          </a:lstStyle>
          <a:p>
            <a:pPr lvl="0"/>
            <a:r>
              <a:rPr lang="cs-CZ" dirty="0"/>
              <a:t>Vložte text. Bude do 2 sloupců.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5586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jednořádkový titulek,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4"/>
          <p:cNvSpPr>
            <a:spLocks noGrp="1"/>
          </p:cNvSpPr>
          <p:nvPr>
            <p:ph sz="quarter" idx="11" hasCustomPrompt="1"/>
          </p:nvPr>
        </p:nvSpPr>
        <p:spPr>
          <a:xfrm>
            <a:off x="822702" y="2603500"/>
            <a:ext cx="10515600" cy="3471836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 marL="449263" indent="-185738">
              <a:defRPr sz="2000"/>
            </a:lvl2pPr>
            <a:lvl3pPr marL="712788" indent="-169863">
              <a:buFont typeface="Calibri" panose="020F0502020204030204" pitchFamily="34" charset="0"/>
              <a:buChar char="̶"/>
              <a:defRPr/>
            </a:lvl3pPr>
            <a:lvl4pPr marL="1441450" indent="-185738">
              <a:buFont typeface="Calibri" panose="020F0502020204030204" pitchFamily="34" charset="0"/>
              <a:buChar char="̶"/>
              <a:defRPr/>
            </a:lvl4pPr>
          </a:lstStyle>
          <a:p>
            <a:pPr lvl="0"/>
            <a:r>
              <a:rPr lang="cs-CZ" dirty="0"/>
              <a:t>Vložte text nebo vyberte ikonu níže pro vložení tabulky, grafu či obrázku.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8" name="Zástupný symbol pro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822702" y="1828205"/>
            <a:ext cx="10515600" cy="55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aseline="0"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2000" baseline="0">
                <a:latin typeface="Calibri" panose="020F0502020204030204" pitchFamily="34" charset="0"/>
              </a:defRPr>
            </a:lvl2pPr>
            <a:lvl3pPr marL="914400" indent="0">
              <a:buFontTx/>
              <a:buNone/>
              <a:defRPr sz="2000" baseline="0"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 sz="2000" baseline="0"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20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Vložte nadpis</a:t>
            </a:r>
          </a:p>
        </p:txBody>
      </p:sp>
      <p:cxnSp>
        <p:nvCxnSpPr>
          <p:cNvPr id="5" name="Přímá spojnice 4"/>
          <p:cNvCxnSpPr/>
          <p:nvPr userDrawn="1"/>
        </p:nvCxnSpPr>
        <p:spPr>
          <a:xfrm>
            <a:off x="818924" y="1411615"/>
            <a:ext cx="10513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818924" y="941294"/>
            <a:ext cx="10512651" cy="295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cs-CZ" dirty="0"/>
              <a:t>VLOŽTE JEDNOŘÁDKOVÝ TITULEK VERZÁLKAMI</a:t>
            </a:r>
          </a:p>
        </p:txBody>
      </p:sp>
    </p:spTree>
    <p:extLst>
      <p:ext uri="{BB962C8B-B14F-4D97-AF65-F5344CB8AC3E}">
        <p14:creationId xmlns:p14="http://schemas.microsoft.com/office/powerpoint/2010/main" val="192041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jednořádkový titulek,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 marL="449263" indent="-185738">
              <a:defRPr sz="2000"/>
            </a:lvl2pPr>
            <a:lvl3pPr marL="620713" indent="-171450"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Vložte text nebo vyberte ikonu níže pro vložení tabulky, grafu či obrázku.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6" name="Přímá spojnice 5"/>
          <p:cNvCxnSpPr/>
          <p:nvPr userDrawn="1"/>
        </p:nvCxnSpPr>
        <p:spPr>
          <a:xfrm>
            <a:off x="818924" y="1411615"/>
            <a:ext cx="10513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818924" y="941294"/>
            <a:ext cx="10512651" cy="295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cs-CZ" dirty="0"/>
              <a:t>VLOŽTE JEDNOŘÁDKOVÝ TITULEK VERZÁLKAMI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6149975" y="1825625"/>
            <a:ext cx="5181600" cy="435133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 marL="449263" indent="-185738">
              <a:defRPr sz="2000"/>
            </a:lvl2pPr>
            <a:lvl3pPr marL="620713" indent="-171450"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Vložte text nebo vyberte ikonu níže pro vložení tabulky, grafu či obrázku.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77164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jednořádkový titulek, dva nadpisy,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8205"/>
            <a:ext cx="5181600" cy="55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aseline="0"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2000" baseline="0">
                <a:latin typeface="Calibri" panose="020F0502020204030204" pitchFamily="34" charset="0"/>
              </a:defRPr>
            </a:lvl2pPr>
            <a:lvl3pPr marL="914400" indent="0">
              <a:buFontTx/>
              <a:buNone/>
              <a:defRPr sz="2000" baseline="0"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 sz="2000" baseline="0"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20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Vložte nadpis</a:t>
            </a:r>
          </a:p>
        </p:txBody>
      </p:sp>
      <p:sp>
        <p:nvSpPr>
          <p:cNvPr id="15" name="Zástupný symbol pro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1828205"/>
            <a:ext cx="5181600" cy="55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aseline="0"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2000" baseline="0">
                <a:latin typeface="Calibri" panose="020F0502020204030204" pitchFamily="34" charset="0"/>
              </a:defRPr>
            </a:lvl2pPr>
            <a:lvl3pPr marL="914400" indent="0">
              <a:buFontTx/>
              <a:buNone/>
              <a:defRPr sz="2000" baseline="0"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 sz="2000" baseline="0"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20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Vložte nadpis</a:t>
            </a:r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18924" y="1411615"/>
            <a:ext cx="10513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2538554"/>
            <a:ext cx="5181600" cy="356777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 marL="449263" indent="-185738">
              <a:defRPr sz="2000"/>
            </a:lvl2pPr>
            <a:lvl3pPr marL="620713" indent="-171450"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Vložte text nebo vyberte ikonu níže pro vložení tabulky, grafu či obrázku.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6149975" y="2538554"/>
            <a:ext cx="5181600" cy="356777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 marL="449263" indent="-185738">
              <a:defRPr sz="2000"/>
            </a:lvl2pPr>
            <a:lvl3pPr marL="620713" indent="-171450"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Vložte text nebo vyberte ikonu níže pro vložení tabulky, grafu či obrázku.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818924" y="941294"/>
            <a:ext cx="10512651" cy="295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cs-CZ" dirty="0"/>
              <a:t>VLOŽTE JEDNOŘÁDKOVÝ TITULEK VERZÁLKAMI</a:t>
            </a:r>
          </a:p>
        </p:txBody>
      </p:sp>
    </p:spTree>
    <p:extLst>
      <p:ext uri="{BB962C8B-B14F-4D97-AF65-F5344CB8AC3E}">
        <p14:creationId xmlns:p14="http://schemas.microsoft.com/office/powerpoint/2010/main" val="366780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jednořádkový titulek, text vlevo, obsah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8205"/>
            <a:ext cx="3733800" cy="43487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aseline="0"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2000" baseline="0">
                <a:latin typeface="Calibri" panose="020F0502020204030204" pitchFamily="34" charset="0"/>
              </a:defRPr>
            </a:lvl2pPr>
            <a:lvl3pPr marL="914400" indent="0">
              <a:buFontTx/>
              <a:buNone/>
              <a:defRPr sz="2000" baseline="0"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 sz="2000" baseline="0"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2000"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Vložte text</a:t>
            </a:r>
          </a:p>
        </p:txBody>
      </p:sp>
      <p:cxnSp>
        <p:nvCxnSpPr>
          <p:cNvPr id="5" name="Přímá spojnice 4"/>
          <p:cNvCxnSpPr/>
          <p:nvPr userDrawn="1"/>
        </p:nvCxnSpPr>
        <p:spPr>
          <a:xfrm>
            <a:off x="818924" y="1411615"/>
            <a:ext cx="10513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818924" y="941294"/>
            <a:ext cx="10512651" cy="295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cs-CZ" dirty="0"/>
              <a:t>VLOŽTE JEDNOŘÁDKOVÝ TITULEK VERZÁLKAMI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4956605" y="1828204"/>
            <a:ext cx="6374970" cy="434875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 marL="449263" indent="-185738">
              <a:defRPr sz="2000"/>
            </a:lvl2pPr>
            <a:lvl3pPr marL="620713" indent="-171450"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cs-CZ" dirty="0"/>
              <a:t>Vložte text nebo vyberte ikonu níže pro vložení tabulky, grafu či obrázku.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43973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jednořádkový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 userDrawn="1"/>
        </p:nvCxnSpPr>
        <p:spPr>
          <a:xfrm>
            <a:off x="818924" y="1411615"/>
            <a:ext cx="10513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818924" y="941294"/>
            <a:ext cx="10512651" cy="295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cs-CZ" dirty="0"/>
              <a:t>VLOŽTE JEDNOŘÁDKOVÝ TITULEK VERZÁLKAMI</a:t>
            </a:r>
          </a:p>
        </p:txBody>
      </p:sp>
    </p:spTree>
    <p:extLst>
      <p:ext uri="{BB962C8B-B14F-4D97-AF65-F5344CB8AC3E}">
        <p14:creationId xmlns:p14="http://schemas.microsoft.com/office/powerpoint/2010/main" val="245922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 userDrawn="1"/>
        </p:nvSpPr>
        <p:spPr>
          <a:xfrm>
            <a:off x="723074" y="4560519"/>
            <a:ext cx="4698932" cy="56527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Clr>
                <a:srgbClr val="31859C"/>
              </a:buClr>
              <a:buSzPct val="170000"/>
              <a:buNone/>
              <a:defRPr/>
            </a:pPr>
            <a:r>
              <a:rPr lang="cs-CZ" sz="3200" dirty="0"/>
              <a:t>DĚKUJI ZA POZORNOST</a:t>
            </a:r>
            <a:endParaRPr lang="cs-CZ" sz="3200" b="1" i="1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4633913" y="5268913"/>
            <a:ext cx="6726345" cy="60483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3200" i="1"/>
            </a:lvl1pPr>
            <a:lvl2pPr algn="r">
              <a:defRPr sz="3200" i="1"/>
            </a:lvl2pPr>
            <a:lvl3pPr algn="r">
              <a:defRPr sz="3200" i="1"/>
            </a:lvl3pPr>
            <a:lvl4pPr algn="r">
              <a:defRPr sz="3200" i="1"/>
            </a:lvl4pPr>
            <a:lvl5pPr algn="r">
              <a:defRPr sz="3200" i="1"/>
            </a:lvl5pPr>
          </a:lstStyle>
          <a:p>
            <a:pPr lvl="0"/>
            <a:r>
              <a:rPr lang="cs-CZ" dirty="0"/>
              <a:t>Vypište jméno přednášejícího</a:t>
            </a:r>
          </a:p>
        </p:txBody>
      </p:sp>
    </p:spTree>
    <p:extLst>
      <p:ext uri="{BB962C8B-B14F-4D97-AF65-F5344CB8AC3E}">
        <p14:creationId xmlns:p14="http://schemas.microsoft.com/office/powerpoint/2010/main" val="79123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SETKÁNÍ VEDENÍ STŘEDOČESKÉHO KRAJE SE STAROSTY STŘEDOČESKÝCH OBCÍ, PRAHA 31.8.2017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3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0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0" r:id="rId6"/>
    <p:sldLayoutId id="2147483702" r:id="rId7"/>
    <p:sldLayoutId id="2147483682" r:id="rId8"/>
    <p:sldLayoutId id="21474837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8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686" userDrawn="1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17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8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6" userDrawn="1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.cz/nadace-jt-ve-spolupraci-s-msmt-vydala-zpravu-o-stavu-pece-o-ohrozene-deti-v-ceske-republice-v-roce-2023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cr.cz/vestnik/vestnik-10-202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body" sz="quarter" idx="4294967295"/>
          </p:nvPr>
        </p:nvSpPr>
        <p:spPr>
          <a:xfrm>
            <a:off x="0" y="4840288"/>
            <a:ext cx="12192000" cy="417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aseline="30000" dirty="0">
                <a:solidFill>
                  <a:schemeClr val="bg1"/>
                </a:solidFill>
                <a:latin typeface="+mj-lt"/>
              </a:rPr>
              <a:t>Praha, </a:t>
            </a:r>
            <a:r>
              <a:rPr lang="cs-CZ" sz="4400" baseline="30000" dirty="0">
                <a:solidFill>
                  <a:schemeClr val="bg1"/>
                </a:solidFill>
                <a:latin typeface="+mj-lt"/>
              </a:rPr>
              <a:t>6</a:t>
            </a:r>
            <a:r>
              <a:rPr lang="en-GB" sz="4400" baseline="30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cs-CZ" sz="4400" baseline="30000" dirty="0">
                <a:solidFill>
                  <a:schemeClr val="bg1"/>
                </a:solidFill>
                <a:latin typeface="+mj-lt"/>
              </a:rPr>
              <a:t>12</a:t>
            </a:r>
            <a:r>
              <a:rPr lang="en-GB" sz="4400" baseline="30000" dirty="0">
                <a:solidFill>
                  <a:schemeClr val="bg1"/>
                </a:solidFill>
                <a:latin typeface="+mj-lt"/>
              </a:rPr>
              <a:t>. 20</a:t>
            </a:r>
            <a:r>
              <a:rPr lang="cs-CZ" sz="4400" baseline="30000" dirty="0">
                <a:solidFill>
                  <a:schemeClr val="bg1"/>
                </a:solidFill>
                <a:latin typeface="+mj-lt"/>
              </a:rPr>
              <a:t>23</a:t>
            </a:r>
          </a:p>
          <a:p>
            <a:pPr marL="0" indent="0" algn="ctr">
              <a:buNone/>
            </a:pPr>
            <a:endParaRPr lang="cs-CZ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935288"/>
            <a:ext cx="12192000" cy="16208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5200"/>
              </a:lnSpc>
            </a:pPr>
            <a:r>
              <a:rPr lang="cs-CZ" sz="6600" b="1" baseline="30000" dirty="0">
                <a:solidFill>
                  <a:schemeClr val="bg1"/>
                </a:solidFill>
              </a:rPr>
              <a:t>PORADNÍ SBOR HEJTMANKY KRAJE </a:t>
            </a:r>
            <a:br>
              <a:rPr lang="cs-CZ" sz="6600" b="1" baseline="30000" dirty="0">
                <a:solidFill>
                  <a:schemeClr val="bg1"/>
                </a:solidFill>
              </a:rPr>
            </a:br>
            <a:r>
              <a:rPr lang="cs-CZ" sz="6600" b="1" baseline="30000" dirty="0">
                <a:solidFill>
                  <a:schemeClr val="bg1"/>
                </a:solidFill>
              </a:rPr>
              <a:t>NA ÚSEKU SPOD</a:t>
            </a:r>
            <a:endParaRPr lang="cs-CZ" sz="6600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18" y="1276983"/>
            <a:ext cx="5591503" cy="9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5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5762346-9FA4-9027-F63A-7A07EA657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00" y="850404"/>
            <a:ext cx="3646296" cy="51571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B3925EC-76AF-7F61-8E9B-90B6F265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876" y="850404"/>
            <a:ext cx="5230472" cy="5157192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cs-CZ" sz="1800" b="1" dirty="0"/>
              <a:t>Struktura příručky</a:t>
            </a:r>
          </a:p>
          <a:p>
            <a:pPr marL="0" indent="0">
              <a:lnSpc>
                <a:spcPct val="114000"/>
              </a:lnSpc>
              <a:buNone/>
            </a:pPr>
            <a:endParaRPr lang="cs-CZ" sz="1800" dirty="0"/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cs-CZ" sz="1800" dirty="0"/>
              <a:t>Úvod </a:t>
            </a:r>
            <a:r>
              <a:rPr lang="cs-CZ" sz="1400" dirty="0"/>
              <a:t>(co je násilí a jak dopadá na dítě, role pracovníků školy)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cs-CZ" sz="1800" dirty="0"/>
              <a:t>Projevy ohrožených dětí ve škole </a:t>
            </a:r>
            <a:r>
              <a:rPr lang="cs-CZ" sz="1400" dirty="0"/>
              <a:t>(symptomy, situace)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cs-CZ" sz="1800" dirty="0"/>
              <a:t>Doporučený postup ve škole </a:t>
            </a:r>
            <a:r>
              <a:rPr lang="cs-CZ" sz="1400" dirty="0"/>
              <a:t>(příklady situací, zodpovědné osoby)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cs-CZ" sz="1800" dirty="0"/>
              <a:t>Komunikace </a:t>
            </a:r>
            <a:r>
              <a:rPr lang="cs-CZ" sz="1400" dirty="0"/>
              <a:t>(s dítětem, rodiči, ostatními ve škole)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cs-CZ" sz="1800" dirty="0"/>
              <a:t>Spolupráce školy s OSPOD a Policií ČR 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cs-CZ" sz="1800" dirty="0"/>
              <a:t>Profesní a osobní wellbeing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cs-CZ" sz="1800" dirty="0"/>
              <a:t>Kultura školy odmítající násilí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cs-CZ" sz="1800" dirty="0"/>
              <a:t>Důležité kontakty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cs-CZ" sz="1800" dirty="0"/>
              <a:t>Praktické šablony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cs-CZ" sz="1800" dirty="0"/>
              <a:t>Kazuistiky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8245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9B8360-8BA1-4803-A786-62E730FC2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9321"/>
            <a:ext cx="10515600" cy="642367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dirty="0">
                <a:solidFill>
                  <a:srgbClr val="C00000"/>
                </a:solidFill>
                <a:ea typeface="+mj-ea"/>
                <a:cs typeface="+mj-cs"/>
              </a:rPr>
              <a:t>Metodika – spolupráce OSPOD a SAS</a:t>
            </a:r>
          </a:p>
        </p:txBody>
      </p:sp>
    </p:spTree>
    <p:extLst>
      <p:ext uri="{BB962C8B-B14F-4D97-AF65-F5344CB8AC3E}">
        <p14:creationId xmlns:p14="http://schemas.microsoft.com/office/powerpoint/2010/main" val="66893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CB6C2-BC1C-F293-F0A4-EE6CC9A0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Spolupráce OSPOD a SAS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41BBC2-14AD-0134-75EA-39E3A3621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706"/>
            <a:ext cx="10515600" cy="514735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Vytvořen metodický pokyn ke spolupráci SAS a OSPOD</a:t>
            </a:r>
          </a:p>
          <a:p>
            <a:pPr lvl="1"/>
            <a:r>
              <a:rPr lang="cs-CZ" sz="1800" dirty="0"/>
              <a:t>Do konce června připomínky ze strany oddělení soc. služeb</a:t>
            </a:r>
          </a:p>
          <a:p>
            <a:pPr lvl="1"/>
            <a:r>
              <a:rPr lang="cs-CZ" sz="1800" dirty="0"/>
              <a:t>Připomínky ze strany jednotlivých SAS vypořádány/přijaty</a:t>
            </a:r>
          </a:p>
          <a:p>
            <a:pPr lvl="1"/>
            <a:r>
              <a:rPr lang="cs-CZ" sz="1800" dirty="0"/>
              <a:t>Rozeslání k připomínkám členům poradního sboru – bez připomínek</a:t>
            </a:r>
          </a:p>
          <a:p>
            <a:pPr lvl="1"/>
            <a:endParaRPr lang="cs-CZ" sz="18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b="0" i="1" u="none" strike="noStrike" baseline="0" dirty="0">
                <a:latin typeface="Calibri,Italic"/>
              </a:rPr>
              <a:t>1) asertivní zajištění kontaktu mezi pracovníkem OSPOD, rodinou, které je poskytována pomoc v rovině § 11 ZSPOD/potenciálním zájemcem o sociální službu a pracovníkem SAS – autonomie rodiny, jaké jsou meze takového designu spolupráce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b="0" i="1" u="none" strike="noStrike" baseline="0" dirty="0">
                <a:latin typeface="Calibri,Italic"/>
              </a:rPr>
              <a:t>2) Indikace k navázání spolupráce se SAS ze strany OSPOD, možnosti aktivní role OSPOD v případech vyhodnocení  konkrétního potřeby.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b="0" i="0" u="none" strike="noStrike" baseline="0" dirty="0">
                <a:latin typeface="Calibri" panose="020F0502020204030204" pitchFamily="34" charset="0"/>
              </a:rPr>
              <a:t>Vymezení pojmu zprostředkování poradenství, indikace pro zprostředkování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b="0" i="0" u="none" strike="noStrike" baseline="0" dirty="0">
                <a:latin typeface="Calibri" panose="020F0502020204030204" pitchFamily="34" charset="0"/>
              </a:rPr>
              <a:t>Možnosti vzájemného propojení a spolupráce (rovina poradenství/aktivní práce)</a:t>
            </a:r>
          </a:p>
          <a:p>
            <a:pPr marL="0" indent="0" algn="l">
              <a:buNone/>
            </a:pPr>
            <a:r>
              <a:rPr lang="cs-CZ" sz="1800" b="0" i="0" u="none" strike="noStrike" baseline="0" dirty="0">
                <a:latin typeface="CourierNew"/>
              </a:rPr>
              <a:t>o </a:t>
            </a:r>
            <a:r>
              <a:rPr lang="cs-CZ" sz="1800" b="0" i="0" u="none" strike="noStrike" baseline="0" dirty="0">
                <a:latin typeface="Calibri" panose="020F0502020204030204" pitchFamily="34" charset="0"/>
              </a:rPr>
              <a:t>Motivace rodin ke spolupráci pro OSPOD, SAS</a:t>
            </a:r>
          </a:p>
          <a:p>
            <a:pPr marL="0" indent="0" algn="l">
              <a:buNone/>
            </a:pPr>
            <a:r>
              <a:rPr lang="cs-CZ" sz="1800" b="0" i="0" u="none" strike="noStrike" baseline="0" dirty="0">
                <a:latin typeface="CourierNew"/>
              </a:rPr>
              <a:t>o </a:t>
            </a:r>
            <a:r>
              <a:rPr lang="cs-CZ" sz="1800" b="0" i="0" u="none" strike="noStrike" baseline="0" dirty="0">
                <a:latin typeface="Calibri" panose="020F0502020204030204" pitchFamily="34" charset="0"/>
              </a:rPr>
              <a:t>Příklady dobré praxe, možnosti.</a:t>
            </a:r>
            <a:endParaRPr lang="cs-CZ" sz="1600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47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D0253956-ED44-5260-BF57-9426EFE6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2508"/>
            <a:ext cx="10515600" cy="752983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dirty="0">
                <a:solidFill>
                  <a:srgbClr val="C00000"/>
                </a:solidFill>
                <a:ea typeface="+mj-ea"/>
                <a:cs typeface="+mj-cs"/>
              </a:rPr>
              <a:t>Diskuse, závěr</a:t>
            </a:r>
          </a:p>
        </p:txBody>
      </p:sp>
    </p:spTree>
    <p:extLst>
      <p:ext uri="{BB962C8B-B14F-4D97-AF65-F5344CB8AC3E}">
        <p14:creationId xmlns:p14="http://schemas.microsoft.com/office/powerpoint/2010/main" val="104408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9B8360-8BA1-4803-A786-62E730FC2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9321"/>
            <a:ext cx="10515600" cy="642367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b="1" dirty="0">
                <a:solidFill>
                  <a:srgbClr val="C00000"/>
                </a:solidFill>
                <a:ea typeface="+mj-ea"/>
                <a:cs typeface="+mj-cs"/>
              </a:rPr>
              <a:t>Aktuality výkonu SPOD</a:t>
            </a:r>
          </a:p>
          <a:p>
            <a:pPr marL="0" indent="0" algn="ctr">
              <a:buNone/>
            </a:pPr>
            <a:r>
              <a:rPr lang="cs-CZ" sz="1200" i="1" dirty="0">
                <a:ea typeface="+mj-ea"/>
                <a:cs typeface="+mj-cs"/>
              </a:rPr>
              <a:t>Prezentace, informace porady MPSV, MŠMT</a:t>
            </a:r>
          </a:p>
        </p:txBody>
      </p:sp>
    </p:spTree>
    <p:extLst>
      <p:ext uri="{BB962C8B-B14F-4D97-AF65-F5344CB8AC3E}">
        <p14:creationId xmlns:p14="http://schemas.microsoft.com/office/powerpoint/2010/main" val="270433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323C5-908C-41DA-9F8F-547FD9CF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0642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Aktuality výkonu SPOD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EB2EE-89E1-403A-AD7E-50FAE261A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34" y="971549"/>
            <a:ext cx="11051931" cy="552132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00"/>
                </a:solidFill>
                <a:cs typeface="Aldhabi" panose="020B0604020202020204" pitchFamily="2" charset="-78"/>
              </a:rPr>
              <a:t>Novela zákona o SPOD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solidFill>
                  <a:srgbClr val="000000"/>
                </a:solidFill>
                <a:cs typeface="Aldhabi" panose="020B0604020202020204" pitchFamily="2" charset="-78"/>
              </a:rPr>
              <a:t>Vláda schválila novelu 4. 10. 2023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LRV nebyla nakloněna otevření občanského zákoníku-institut svěřenectví, po novele byl zamýšlen tak, že tato možnost byla vždy pro osoby blízké a PP by byla pouze zprostředkovaná, svěřenectví by bylo dávkově stejně upraveno. Bohužel k tomu nedojde. Osoby, které pečují, budou mít nárok na PP dávky. Nárok na doprovázení bude. Bude složitější pro rozhodování soudů.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Novela je aktuálně zařazena na 82. schůzi sněmovny, jako bod 22 pro první čtení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(od 14. 11. 23). Zpravodajkou je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posl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Pivoňka Vaňková.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Účinnost novely nebude od 1. 1. 2024 (předpoklad od 1. 7. 2024)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cs typeface="Aldhabi" panose="020B0604020202020204" pitchFamily="2" charset="-78"/>
              </a:rPr>
              <a:t>Problematika umístění dětí do ZDVOP mladších 4 let – přílepek k novele zákona o SSP (schváleno – možnost umístění do 31. 12.2024) – možné </a:t>
            </a:r>
            <a:r>
              <a:rPr lang="cs-CZ" sz="1800">
                <a:solidFill>
                  <a:srgbClr val="000000"/>
                </a:solidFill>
                <a:latin typeface="Arial" panose="020B0604020202020204" pitchFamily="34" charset="0"/>
                <a:cs typeface="Aldhabi" panose="020B0604020202020204" pitchFamily="2" charset="-78"/>
              </a:rPr>
              <a:t>veto prezidenta 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ldhabi" panose="020B0604020202020204" pitchFamily="2" charset="-78"/>
            </a:endParaRP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Budou organizovány pracovní skupiny k státnímu příspěvku na výkon PP, ve vyhlášce je třeba stanovit čerpání (nedostačuje Instrukce 8/2019) – počítá se s procentuálními limity financování služeb pro pěstouny. Doprovodný subjekt bude pevně vázán. </a:t>
            </a:r>
            <a:endParaRPr lang="cs-CZ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ldhabi" panose="020B0604020202020204" pitchFamily="2" charset="-78"/>
            </a:endParaRP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Vyhláška se bude muset upravit i ve smyslu standardů – nová pověření. Centra dětství bez násilí, pověřené osoby, které budou poskytovat poradenství o NRP – všechny pověřené osoby budou muset mít zpracovány standardy, obecné záležitosti – rizikové situace. </a:t>
            </a: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2000" dirty="0">
              <a:solidFill>
                <a:srgbClr val="000000"/>
              </a:solidFill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0000"/>
              </a:solidFill>
              <a:cs typeface="Aldhabi" panose="020B0604020202020204" pitchFamily="2" charset="-78"/>
            </a:endParaRP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2000" dirty="0">
              <a:solidFill>
                <a:srgbClr val="000000"/>
              </a:solidFill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cs-CZ" sz="1200" b="1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1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0" i="0" u="none" strike="noStrike" baseline="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0" i="0" u="none" strike="noStrike" baseline="0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cs-CZ" sz="12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0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323C5-908C-41DA-9F8F-547FD9CF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0642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Aktuality výkonu SPOD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EB2EE-89E1-403A-AD7E-50FAE261A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34" y="971549"/>
            <a:ext cx="11051931" cy="552132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00"/>
                </a:solidFill>
                <a:cs typeface="Aldhabi" panose="020B0604020202020204" pitchFamily="2" charset="-78"/>
              </a:rPr>
              <a:t>Novela zákona o SPOD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2000" b="1" dirty="0">
                <a:solidFill>
                  <a:srgbClr val="000000"/>
                </a:solidFill>
                <a:cs typeface="Aldhabi" panose="020B0604020202020204" pitchFamily="2" charset="-78"/>
              </a:rPr>
              <a:t>DOZP</a:t>
            </a:r>
            <a:r>
              <a:rPr lang="cs-CZ" sz="2000" dirty="0">
                <a:solidFill>
                  <a:srgbClr val="000000"/>
                </a:solidFill>
                <a:cs typeface="Aldhabi" panose="020B0604020202020204" pitchFamily="2" charset="-78"/>
              </a:rPr>
              <a:t> - 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povinná připomínková místa trvala na tom, že jde o diskriminaci dětí se zdravotním postižením. Je navrhováno dlouhé přechodné období od ledna 2026, nicméně nejmenší děti do 4 let nebudou moci být umístěny ani do DOZP. Pokud se budou transformovat DD3 mohou se transformovat na DOZP, v celé republice je 10 dětí, které jsou v DOZP. Po transformaci kojeneckého ústavu na DOZP může poskytovat služby pro děti 4+. </a:t>
            </a: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00"/>
                </a:solidFill>
                <a:cs typeface="Aldhabi" panose="020B0604020202020204" pitchFamily="2" charset="-78"/>
              </a:rPr>
              <a:t>Nový zákon o ochraně rodin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 pracovních skupin. Na konci listopadu první fáze práce skupin skončí. Počítá se s tím, že zákon nezačne platit celý bezvýhradně od 1. 1. 2025, ale postupně se navodí finální stav postupnou účinností. Celý by měl být platný v roce 2029, což koresponduje s akčními plány a ochranou práv dětí.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cs-CZ" sz="2000" dirty="0">
              <a:solidFill>
                <a:srgbClr val="000000"/>
              </a:solidFill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0000"/>
              </a:solidFill>
              <a:cs typeface="Aldhabi" panose="020B0604020202020204" pitchFamily="2" charset="-78"/>
            </a:endParaRP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2000" dirty="0">
              <a:solidFill>
                <a:srgbClr val="000000"/>
              </a:solidFill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cs-CZ" sz="1200" b="1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1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0" i="0" u="none" strike="noStrike" baseline="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0" i="0" u="none" strike="noStrike" baseline="0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cs-CZ" sz="12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4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323C5-908C-41DA-9F8F-547FD9CF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0642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Aktuality výkonu SPOD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EB2EE-89E1-403A-AD7E-50FAE261A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34" y="971549"/>
            <a:ext cx="11051931" cy="552132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0000"/>
                </a:solidFill>
                <a:cs typeface="Aldhabi" panose="020B0604020202020204" pitchFamily="2" charset="-78"/>
              </a:rPr>
              <a:t>Transformace pobytových zařízení z pohledu MPSV (domluva s MŠMT</a:t>
            </a:r>
            <a:r>
              <a:rPr lang="cs-CZ" sz="2400" dirty="0">
                <a:solidFill>
                  <a:srgbClr val="000000"/>
                </a:solidFill>
                <a:cs typeface="Aldhabi" panose="020B0604020202020204" pitchFamily="2" charset="-78"/>
              </a:rPr>
              <a:t>)</a:t>
            </a:r>
          </a:p>
          <a:p>
            <a:pPr algn="just"/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kritéria pro transformované pobytové zařízení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maximálně 2 bytové jednotky v jedné budově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maximálně 6 dětí v jedné budově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bytová jednotka (domek) je v místě, kde je občanská vybavenost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Důvody transformace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změna přístupu k dětem, dobrá příprava na dospělý život, přístup k vrstevníkům, mění se způsob práce s dětmi. Transformuje se především péče o děti, bližší běžnému způsobu života. Transformace je neustálý proces, cesta, která je plánovaná. Týká se rovněž změny fungování personálu, záleží na řediteli zařízení, na vedení zařízení. Podmínkou transformace je pracovat s personálem, zvýšená zodpovědnost zaměstnanců, obavy zaměstnanců by měly být respektovány. Důležité je rovněž zapojení dětí do procesu transformace, zapojení 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OSPODů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krajů a ministerstva školství.</a:t>
            </a: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solidFill>
                <a:srgbClr val="000000"/>
              </a:solidFill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0000"/>
              </a:solidFill>
              <a:cs typeface="Aldhabi" panose="020B0604020202020204" pitchFamily="2" charset="-78"/>
            </a:endParaRP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2000" dirty="0">
              <a:solidFill>
                <a:srgbClr val="000000"/>
              </a:solidFill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cs-CZ" sz="1200" b="1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1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0" i="0" u="none" strike="noStrike" baseline="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0" i="0" u="none" strike="noStrike" baseline="0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cs-CZ" sz="12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3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323C5-908C-41DA-9F8F-547FD9CF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0642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Aktuality výkonu SPOD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EB2EE-89E1-403A-AD7E-50FAE261A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34" y="971549"/>
            <a:ext cx="11051931" cy="5521323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Národní plán obnovy – aktuálně 2 výzva (nákup bytů a výstavba/rekonstrukce bytů)</a:t>
            </a:r>
          </a:p>
          <a:p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Podmínky projektu: 2 rodinné domácnosti u ZDVOP a školských zařízení, u DOZP </a:t>
            </a:r>
            <a:b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 dětí ve 3 rodinných domácnostech (ještě se projednává)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Výzvy budou vyhlášeny v polovině prosince 2023 nebo 1. ledna 2024, projekty hotové do roku 2026.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První výzva bude určena pro veřejnou správu, tedy pro kraje a ministerstva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cs-CZ" sz="1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Programy ESF</a:t>
            </a:r>
          </a:p>
          <a:p>
            <a:pPr algn="just"/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Výzva 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Podpora pro ohrožené děti a rodiny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je určena pro příspěvkové organizace, pro poskytovatele sociálních služeb. Bude vyhlášena 19. dubna 2024, výše alokace 350 mil. Kč.</a:t>
            </a:r>
          </a:p>
          <a:p>
            <a:pPr marL="0" indent="0" algn="just">
              <a:buNone/>
            </a:pPr>
            <a:endParaRPr lang="cs-CZ" sz="1800" u="sng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solidFill>
                <a:srgbClr val="000000"/>
              </a:solidFill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0000"/>
              </a:solidFill>
              <a:cs typeface="Aldhabi" panose="020B0604020202020204" pitchFamily="2" charset="-78"/>
            </a:endParaRP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2000" dirty="0">
              <a:solidFill>
                <a:srgbClr val="000000"/>
              </a:solidFill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cs-CZ" sz="1200" b="1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1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0" i="0" u="none" strike="noStrike" baseline="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0" i="0" u="none" strike="noStrike" baseline="0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cs-CZ" sz="12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7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323C5-908C-41DA-9F8F-547FD9CF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06422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Aktuality výkonu SPOD </a:t>
            </a:r>
            <a:endParaRPr lang="cs-CZ" sz="1100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EB2EE-89E1-403A-AD7E-50FAE261A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34" y="971549"/>
            <a:ext cx="11051931" cy="552132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výsledky mimořádného šetření z počátku roku 2023: pro 45 % dětí se těžko hledají pěstouni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vysoká důležitost přibližování péče v DD komunitě, nefunguje prevence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podrobná analýza: Zpráva o stavu péče o ohrožené děti v ČR (2023) – MŠMT ve spolupráci s J&amp;T. Zpráva je k dispozici zde:  </a:t>
            </a:r>
            <a:r>
              <a:rPr lang="cs-CZ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Nadace J&amp;T ve spolupráci s MŠMT vydala Zprávu o stavu péče o ohrožené děti v České republice v roce 2023 - edu.cz</a:t>
            </a:r>
            <a:endParaRPr lang="cs-CZ" sz="1800" u="sng" kern="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Návrhy novelizace ve vztahu k dětským domovům:</a:t>
            </a:r>
            <a:endParaRPr lang="cs-C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zrušení požadavku min. 2 skupin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jedné budově;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vložení deklarace, že preferovaná podoba péče se vyznačuje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přiblížením péče rodinnému život;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poskytováním péče v bytech a domech v běžné zástavbě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začleněním do společnosti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Povinné další vzdělávání pracovníků v rozsahu 24 hodin ročně jako u jiných pomáhajících profesí (týká se všech zařízení)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aktuálně průměr 6,6 dětí na skupinu (719 tisíc/rok/dítě)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1800" u="sng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solidFill>
                <a:srgbClr val="000000"/>
              </a:solidFill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0000"/>
              </a:solidFill>
              <a:cs typeface="Aldhabi" panose="020B0604020202020204" pitchFamily="2" charset="-78"/>
            </a:endParaRPr>
          </a:p>
          <a:p>
            <a:pPr marL="457200" lvl="1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2000" dirty="0">
              <a:solidFill>
                <a:srgbClr val="000000"/>
              </a:solidFill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endParaRPr lang="cs-CZ" sz="1200" b="1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1" i="0" dirty="0">
              <a:solidFill>
                <a:srgbClr val="000000"/>
              </a:solidFill>
              <a:effectLst/>
              <a:cs typeface="Aldhabi" panose="020B0604020202020204" pitchFamily="2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0" i="0" u="none" strike="noStrike" baseline="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0" i="0" u="none" strike="noStrike" baseline="0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cs-CZ" sz="12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1" i="0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8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C4C727B-4166-746D-4F63-C8015C376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30" r="1" b="10103"/>
          <a:stretch/>
        </p:blipFill>
        <p:spPr>
          <a:xfrm>
            <a:off x="120650" y="176371"/>
            <a:ext cx="11950700" cy="6505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68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6">
            <a:extLst>
              <a:ext uri="{FF2B5EF4-FFF2-40B4-BE49-F238E27FC236}">
                <a16:creationId xmlns:a16="http://schemas.microsoft.com/office/drawing/2014/main" id="{BCAB3D4F-2625-6493-9F82-ECBDFC3EA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1196752"/>
            <a:ext cx="3456384" cy="4885347"/>
          </a:xfrm>
          <a:prstGeom prst="rect">
            <a:avLst/>
          </a:prstGeom>
          <a:ln w="2540" cap="sq" cmpd="sng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FB819A4-502A-5302-F872-8E7E3A8FB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452" y="1196752"/>
            <a:ext cx="5241260" cy="1289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>
                <a:solidFill>
                  <a:srgbClr val="244D90"/>
                </a:solidFill>
              </a:rPr>
              <a:t>Příručka pro praktické lékaře pro děti a dorost</a:t>
            </a:r>
            <a:endParaRPr lang="cs-CZ" sz="3600" dirty="0">
              <a:solidFill>
                <a:srgbClr val="244D90"/>
              </a:solidFill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A763C4F3-F862-4E54-70D0-CF238590DBD9}"/>
              </a:ext>
            </a:extLst>
          </p:cNvPr>
          <p:cNvSpPr txBox="1">
            <a:spLocks/>
          </p:cNvSpPr>
          <p:nvPr/>
        </p:nvSpPr>
        <p:spPr>
          <a:xfrm>
            <a:off x="5731299" y="2894890"/>
            <a:ext cx="5112568" cy="1761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800" dirty="0">
                <a:solidFill>
                  <a:srgbClr val="244D90"/>
                </a:solidFill>
                <a:ea typeface="Calibri" panose="020F0502020204030204" pitchFamily="34" charset="0"/>
              </a:rPr>
              <a:t>Příručka se stala metodickým opatřením Ministerstva zdravotnictví </a:t>
            </a:r>
          </a:p>
          <a:p>
            <a:pPr marL="0" indent="0" algn="ctr">
              <a:buFont typeface="Arial" pitchFamily="34" charset="0"/>
              <a:buNone/>
            </a:pPr>
            <a:r>
              <a:rPr lang="cs-CZ" sz="26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www.mzcr.cz/vestnik/vestnik-10-2022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35424128"/>
      </p:ext>
    </p:extLst>
  </p:cSld>
  <p:clrMapOvr>
    <a:masterClrMapping/>
  </p:clrMapOvr>
</p:sld>
</file>

<file path=ppt/theme/theme1.xml><?xml version="1.0" encoding="utf-8"?>
<a:theme xmlns:a="http://schemas.openxmlformats.org/drawingml/2006/main" name="SK_KS: jednořádkový titul snímku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_KS" id="{0268D99B-BF7F-4490-892F-9C42FF5BA6FA}" vid="{C72628BA-F5CE-4E44-A806-92C110B4D8BD}"/>
    </a:ext>
  </a:extLst>
</a:theme>
</file>

<file path=ppt/theme/theme2.xml><?xml version="1.0" encoding="utf-8"?>
<a:theme xmlns:a="http://schemas.openxmlformats.org/drawingml/2006/main" name="2 SK_KS:dvouřádkový titul snímku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_KS" id="{0268D99B-BF7F-4490-892F-9C42FF5BA6FA}" vid="{C72628BA-F5CE-4E44-A806-92C110B4D8BD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C232B79FD08E44AC5EC3EAD464D0CC" ma:contentTypeVersion="0" ma:contentTypeDescription="Vytvoří nový dokument" ma:contentTypeScope="" ma:versionID="fdd1dc05b5ea6d32103e091ba67c9f9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cf299a61f40d1b25bab83def3a9304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CDCFD5-F9DD-4C87-91FA-60AD3443FC2B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2D92EC9-A6F2-46FC-A778-FDCDF58031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E948EC-6AA4-4537-83C4-D0C5AF9F6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9173</TotalTime>
  <Words>1074</Words>
  <Application>Microsoft Office PowerPoint</Application>
  <PresentationFormat>Širokoúhlá obrazovka</PresentationFormat>
  <Paragraphs>130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Calibri,Italic</vt:lpstr>
      <vt:lpstr>Courier New</vt:lpstr>
      <vt:lpstr>CourierNew</vt:lpstr>
      <vt:lpstr>Wingdings</vt:lpstr>
      <vt:lpstr>SK_KS: jednořádkový titul snímku</vt:lpstr>
      <vt:lpstr>2 SK_KS:dvouřádkový titul snímku</vt:lpstr>
      <vt:lpstr>PORADNÍ SBOR HEJTMANKY KRAJE  NA ÚSEKU SPOD</vt:lpstr>
      <vt:lpstr>Prezentace aplikace PowerPoint</vt:lpstr>
      <vt:lpstr>Aktuality výkonu SPOD</vt:lpstr>
      <vt:lpstr>Aktuality výkonu SPOD</vt:lpstr>
      <vt:lpstr>Aktuality výkonu SPOD</vt:lpstr>
      <vt:lpstr>Aktuality výkonu SPOD</vt:lpstr>
      <vt:lpstr>Aktuality výkonu SPOD </vt:lpstr>
      <vt:lpstr>Prezentace aplikace PowerPoint</vt:lpstr>
      <vt:lpstr>Prezentace aplikace PowerPoint</vt:lpstr>
      <vt:lpstr>Prezentace aplikace PowerPoint</vt:lpstr>
      <vt:lpstr>Prezentace aplikace PowerPoint</vt:lpstr>
      <vt:lpstr>Spolupráce OSPOD a SAS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Bohdan Bezvoda</dc:creator>
  <cp:lastModifiedBy>Smrž Josef</cp:lastModifiedBy>
  <cp:revision>772</cp:revision>
  <cp:lastPrinted>2023-05-15T12:20:11Z</cp:lastPrinted>
  <dcterms:created xsi:type="dcterms:W3CDTF">2017-02-18T09:17:50Z</dcterms:created>
  <dcterms:modified xsi:type="dcterms:W3CDTF">2023-12-05T09:42:22Z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0x0101009EC232B79FD08E44AC5EC3EAD464D0CC</vt:lpwstr>
  </property>
</Properties>
</file>