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72" r:id="rId6"/>
    <p:sldId id="273" r:id="rId7"/>
    <p:sldId id="275" r:id="rId8"/>
    <p:sldId id="276" r:id="rId9"/>
    <p:sldId id="277" r:id="rId10"/>
    <p:sldId id="278" r:id="rId11"/>
    <p:sldId id="280" r:id="rId12"/>
    <p:sldId id="259" r:id="rId13"/>
    <p:sldId id="260" r:id="rId14"/>
    <p:sldId id="261" r:id="rId15"/>
    <p:sldId id="262" r:id="rId16"/>
    <p:sldId id="264" r:id="rId17"/>
    <p:sldId id="265" r:id="rId18"/>
    <p:sldId id="266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60" name="Obrázek 59"/>
          <p:cNvPicPr/>
          <p:nvPr/>
        </p:nvPicPr>
        <p:blipFill>
          <a:blip r:embed="rId2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61" name="Obrázek 60"/>
          <p:cNvPicPr/>
          <p:nvPr/>
        </p:nvPicPr>
        <p:blipFill>
          <a:blip r:embed="rId2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5" name="Obrázek 104"/>
          <p:cNvPicPr/>
          <p:nvPr/>
        </p:nvPicPr>
        <p:blipFill>
          <a:blip r:embed="rId2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106" name="Obrázek 105"/>
          <p:cNvPicPr/>
          <p:nvPr/>
        </p:nvPicPr>
        <p:blipFill>
          <a:blip r:embed="rId2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0E1D-9F13-406F-ABE6-D7BD513022FC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DA6FD-9A31-4438-A6A2-97A11A4AF1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Kliknutím lze upravit styl.</a:t>
            </a:r>
            <a:endParaRPr/>
          </a:p>
        </p:txBody>
      </p:sp>
      <p:sp>
        <p:nvSpPr>
          <p:cNvPr id="69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Klikněte pro úpravu formátu textu osnovy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Druhá úroveň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Třetí úroveň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Čtvrtá úroveň osnovy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Pátá úroveň osnovy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Šestá úroveň</a:t>
            </a:r>
            <a:endParaRPr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Sedmá úroveňKliknutím lze upravit styly předlohy textu.</a:t>
            </a:r>
            <a:endParaRPr/>
          </a:p>
          <a:p>
            <a:pPr marL="640080" lvl="1" indent="-273960">
              <a:lnSpc>
                <a:spcPct val="100000"/>
              </a:lnSpc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lang="cs-CZ" sz="2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Druhá úroveň</a:t>
            </a:r>
            <a:endParaRPr/>
          </a:p>
          <a:p>
            <a:pPr marL="914400" lvl="2" indent="-182520">
              <a:lnSpc>
                <a:spcPct val="100000"/>
              </a:lnSpc>
              <a:buClr>
                <a:srgbClr val="E07630"/>
              </a:buClr>
              <a:buSzPct val="60000"/>
              <a:buFont typeface="Wingdings" charset="2"/>
              <a:buChar char="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Třetí úroveň</a:t>
            </a:r>
            <a:endParaRPr/>
          </a:p>
          <a:p>
            <a:pPr marL="1188720" lvl="3" indent="-182520">
              <a:lnSpc>
                <a:spcPct val="100000"/>
              </a:lnSpc>
              <a:buClr>
                <a:srgbClr val="FEC2AE"/>
              </a:buClr>
              <a:buSzPct val="60000"/>
              <a:buFont typeface="Wingdings" charset="2"/>
              <a:buChar char="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Čtvrtá úroveň</a:t>
            </a:r>
            <a:endParaRPr/>
          </a:p>
          <a:p>
            <a:pPr marL="1463040" lvl="4" indent="-182520">
              <a:lnSpc>
                <a:spcPct val="100000"/>
              </a:lnSpc>
              <a:buClr>
                <a:srgbClr val="BCC9E9"/>
              </a:buClr>
              <a:buSzPct val="68000"/>
              <a:buFont typeface="Wingdings 2" charset="2"/>
              <a:buChar char=""/>
            </a:pPr>
            <a:r>
              <a:rPr lang="cs-CZ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Pátá úroveň</a:t>
            </a:r>
            <a:endParaRPr/>
          </a:p>
        </p:txBody>
      </p:sp>
      <p:sp>
        <p:nvSpPr>
          <p:cNvPr id="70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cs-CZ" sz="1200" strike="noStrike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4. 4. 2016</a:t>
            </a:r>
            <a:endParaRPr/>
          </a:p>
        </p:txBody>
      </p:sp>
      <p:sp>
        <p:nvSpPr>
          <p:cNvPr id="71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AB55233F-4188-423F-9B26-EFA1AC86517E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‹#›</a:t>
            </a:fld>
            <a:endParaRPr/>
          </a:p>
        </p:txBody>
      </p:sp>
      <p:sp>
        <p:nvSpPr>
          <p:cNvPr id="72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23528" y="1340768"/>
            <a:ext cx="8712968" cy="189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5400" b="1" strike="noStrike" cap="small" spc="-1" dirty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r>
              <a:rPr lang="cs-CZ" sz="3000" b="1" strike="noStrike" cap="small" spc="-1" dirty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
</a:t>
            </a:r>
            <a:endParaRPr dirty="0"/>
          </a:p>
        </p:txBody>
      </p:sp>
      <p:sp>
        <p:nvSpPr>
          <p:cNvPr id="108" name="TextShape 2"/>
          <p:cNvSpPr txBox="1"/>
          <p:nvPr/>
        </p:nvSpPr>
        <p:spPr>
          <a:xfrm>
            <a:off x="2286000" y="5003280"/>
            <a:ext cx="617184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SPECIÁLNÍ    EPIDEMIOLOGIE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57200" y="1268760"/>
            <a:ext cx="8075240" cy="5204760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Všechna poranění ostrým kontaminovaným předmětem se registrují a sumarizují na odděleních epidemiologie územních pracovišť krajských hygienických stanic (KHS) v tomto rozsahu: identifikace osoby, datum a čas poranění, název a oddělení poskytovatele zdravotních služeb, pracovní zařazení poraněné osoby, popis mechanismu poranění (činnost, při které k poranění došlo, a předmět, který poranění způsobil).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Jednotlivé KHS zasílají požadované údaje za celé území kraje a kalendářní rok na MZ – oddělení hygieny práce a pracovního lékařství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Zde se data sumarizují a analyzují za celou Českou republiku pro další využití a zpracovávají se hlášení pro příslušné evropské instituce</a:t>
            </a:r>
            <a:endParaRPr lang="cs-CZ" sz="24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10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8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179640" y="1268640"/>
            <a:ext cx="8784720" cy="540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6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Laboratorní diagnostika: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sérologické </a:t>
            </a:r>
            <a:r>
              <a:rPr lang="cs-CZ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vyšetření</a:t>
            </a:r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6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Prevence: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specifická – očkování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nespecifická – vyšetřování dárců orgánů, dárců krve, tkání a spermatu, zdravotní výchova, bezpečný sex, sterilní nástroje a obvazový </a:t>
            </a:r>
            <a:r>
              <a:rPr lang="cs-CZ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materiál,</a:t>
            </a:r>
          </a:p>
          <a:p>
            <a:pPr marL="360">
              <a:lnSpc>
                <a:spcPct val="100000"/>
              </a:lnSpc>
              <a:buClr>
                <a:srgbClr val="FE8637"/>
              </a:buClr>
              <a:buSzPct val="70000"/>
            </a:pPr>
            <a:r>
              <a:rPr lang="cs-CZ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 opatření u zdravotníků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7467120" cy="777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107640" y="1268640"/>
            <a:ext cx="8856720" cy="540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Virová hepatitis B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Původce: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DNA virus hepatitidy B, </a:t>
            </a:r>
            <a:r>
              <a:rPr lang="cs-CZ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Hepadnavirus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ID: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50-180 dnů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KO: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manifestní onemocnění u cca 25%, ikterická a </a:t>
            </a:r>
            <a:r>
              <a:rPr lang="cs-CZ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anikterická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forma, podobný průběh jako VHA, ale těžší; chřipkové příznaky, kloubní, kožní, GIT, nervové, trvalé následky (cirhóza jater, hepatocelulární Ca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) – </a:t>
            </a:r>
            <a:r>
              <a:rPr lang="cs-CZ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preventabilní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očkováním, ale </a:t>
            </a:r>
            <a:r>
              <a:rPr lang="cs-CZ" sz="32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nevyléčitelná</a:t>
            </a:r>
            <a:endParaRPr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VHB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</p:txBody>
      </p:sp>
      <p:pic>
        <p:nvPicPr>
          <p:cNvPr id="119" name="Picture 2"/>
          <p:cNvPicPr/>
          <p:nvPr/>
        </p:nvPicPr>
        <p:blipFill>
          <a:blip r:embed="rId2"/>
          <a:stretch/>
        </p:blipFill>
        <p:spPr>
          <a:xfrm>
            <a:off x="755640" y="2133720"/>
            <a:ext cx="3158640" cy="1942920"/>
          </a:xfrm>
          <a:prstGeom prst="rect">
            <a:avLst/>
          </a:prstGeom>
          <a:ln>
            <a:noFill/>
          </a:ln>
        </p:spPr>
      </p:pic>
      <p:pic>
        <p:nvPicPr>
          <p:cNvPr id="120" name="Picture 3"/>
          <p:cNvPicPr/>
          <p:nvPr/>
        </p:nvPicPr>
        <p:blipFill>
          <a:blip r:embed="rId3"/>
          <a:stretch/>
        </p:blipFill>
        <p:spPr>
          <a:xfrm>
            <a:off x="3914640" y="2951280"/>
            <a:ext cx="3526920" cy="271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7467120" cy="63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VHB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251640" y="1124640"/>
            <a:ext cx="8712720" cy="54727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Zdroj: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člověk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Přenos: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krev a deriváty,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sperma, vaginální sekret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,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parenterální výkony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, kontaminované předměty,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perinatální </a:t>
            </a:r>
            <a:r>
              <a:rPr lang="cs-CZ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přenos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, vysoká infekční dávka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Prevence: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specifická – očkování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nespecifická - bezpečný sex, zdravotní výchova, vyšetřování dárců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7467120" cy="63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1196640"/>
            <a:ext cx="8146800" cy="5276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Virová hepatitis C</a:t>
            </a:r>
            <a:endParaRPr dirty="0"/>
          </a:p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Původce:</a:t>
            </a:r>
            <a:endParaRPr dirty="0"/>
          </a:p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RNA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virus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hepatitidy C, </a:t>
            </a:r>
            <a:r>
              <a:rPr lang="cs-CZ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Hepacivirus</a:t>
            </a:r>
            <a:endParaRPr dirty="0"/>
          </a:p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ID:</a:t>
            </a:r>
            <a:endParaRPr dirty="0"/>
          </a:p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2 týdny – 6 měsíců</a:t>
            </a:r>
            <a:endParaRPr dirty="0"/>
          </a:p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KO:</a:t>
            </a:r>
            <a:endParaRPr dirty="0"/>
          </a:p>
          <a:p>
            <a:pPr marL="274320" indent="-273960">
              <a:lnSpc>
                <a:spcPct val="8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jako VHB, ale průběh většinou lehký, 75% </a:t>
            </a:r>
            <a:r>
              <a:rPr lang="cs-CZ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inaparentně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, větší tendence k chronicitě, až u 20%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cirhóza  - </a:t>
            </a:r>
            <a:r>
              <a:rPr lang="cs-CZ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léčitelná a vyléčitelná</a:t>
            </a:r>
            <a:endParaRPr b="1"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Zdroj: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člověk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2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Virová hepatitis C
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196640"/>
            <a:ext cx="7467120" cy="5276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Přenos: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krev a deriváty, sperma, vaginální sekret,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parenterální výkony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,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kontaminované předměty,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perinatální přenos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Prevence: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specifická – očkování NENÍ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Courier New"/>
              <a:buChar char="o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nespecifická - bezpečný sex, zdravotní výchova, vyšetřování dárců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VHC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</p:txBody>
      </p:sp>
      <p:pic>
        <p:nvPicPr>
          <p:cNvPr id="133" name="Picture 2"/>
          <p:cNvPicPr/>
          <p:nvPr/>
        </p:nvPicPr>
        <p:blipFill>
          <a:blip r:embed="rId2"/>
          <a:stretch/>
        </p:blipFill>
        <p:spPr>
          <a:xfrm>
            <a:off x="260280" y="1844640"/>
            <a:ext cx="4382640" cy="2916000"/>
          </a:xfrm>
          <a:prstGeom prst="rect">
            <a:avLst/>
          </a:prstGeom>
          <a:ln>
            <a:noFill/>
          </a:ln>
        </p:spPr>
      </p:pic>
      <p:pic>
        <p:nvPicPr>
          <p:cNvPr id="134" name="Picture 3"/>
          <p:cNvPicPr/>
          <p:nvPr/>
        </p:nvPicPr>
        <p:blipFill>
          <a:blip r:embed="rId3"/>
          <a:stretch/>
        </p:blipFill>
        <p:spPr>
          <a:xfrm>
            <a:off x="3998880" y="2637000"/>
            <a:ext cx="3072960" cy="274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4000" b="1" strike="noStrike" cap="small" spc="-1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
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79640" y="1412640"/>
            <a:ext cx="8784720" cy="511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Charakteristika: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prostřednictvím krve a krevních derivátů, většina z nich je přenášena rovněž cestou </a:t>
            </a: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pohlavní</a:t>
            </a:r>
          </a:p>
          <a:p>
            <a:pPr marL="360">
              <a:lnSpc>
                <a:spcPct val="90000"/>
              </a:lnSpc>
              <a:buClr>
                <a:srgbClr val="FE8637"/>
              </a:buClr>
              <a:buSzPct val="70000"/>
            </a:pP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Původci: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viry, bakterie, </a:t>
            </a: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prvoci</a:t>
            </a:r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Zdroj nákazy: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Člověk</a:t>
            </a:r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Vstupní brána infekce:</a:t>
            </a:r>
            <a:endParaRPr dirty="0"/>
          </a:p>
          <a:p>
            <a:pPr marL="274320" indent="-273960">
              <a:lnSpc>
                <a:spcPct val="9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kůže, sliznice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 marL="274320" indent="-273960"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8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000" strike="noStrike" cap="small" spc="-1" dirty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 dirty="0"/>
          </a:p>
        </p:txBody>
      </p:sp>
      <p:sp>
        <p:nvSpPr>
          <p:cNvPr id="112" name="TextShape 2"/>
          <p:cNvSpPr txBox="1"/>
          <p:nvPr/>
        </p:nvSpPr>
        <p:spPr>
          <a:xfrm>
            <a:off x="457200" y="1340640"/>
            <a:ext cx="8229240" cy="525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Příznaky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chřipkové příznaky, žlutá kůže a spojivky, kloubní, kožní, nervové postižení, u části trvalé následky (cirhóza jater, hepatocelulární Ca)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200" b="1" i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Cesta přenosu</a:t>
            </a:r>
            <a:r>
              <a:rPr lang="cs-CZ" sz="32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:</a:t>
            </a:r>
            <a:endParaRPr dirty="0"/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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krví a deriváty, kontaminovanými předměty (tetováž, kartáček na tuby, holicí strojek, nůžky, parenterální výkony, sexuální styk, intravenózní aplikace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drog)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179512" y="1196752"/>
            <a:ext cx="7744808" cy="527676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Zdravotníci jsou vystaveni riziku infekcí přenášených krví při poranění ostrým předmětem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Nejčastěji se jedná o perkutánní poranění injekčními jehlami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Nejohroženější profesní skupinou jsou sestry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Za potenciálně infekční je třeba pokládat veškerý biologický materiál každého pacienta. </a:t>
            </a:r>
            <a:endParaRPr lang="cs-CZ" sz="28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4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251520" y="1412776"/>
            <a:ext cx="7672800" cy="5060744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Nejrizikovější je rána způsobená píchnutím použitou jednorázovou injekční jehlou a poranění způsobená kontaminovanými chirurgickými nástroji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Riziko infekcí přenosných krví je významně ovlivněno množstvím přenesené infikované krve, zvyšuje se s tloušťkou jehly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800" dirty="0" smtClean="0">
                <a:effectLst/>
                <a:latin typeface="Segoe UI Semibold" panose="020B0702040204020203" pitchFamily="34" charset="0"/>
              </a:rPr>
              <a:t> Velice důležitý je časový faktor – doba od použití jehly nebo nástroje do poranění</a:t>
            </a:r>
            <a:endParaRPr lang="cs-CZ" sz="28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4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179512" y="1196752"/>
            <a:ext cx="8352928" cy="5276768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Nejčastěji dochází v souvislosti s chybami při práci s ostrými pomůckami, tzn. při nedodržení standardních pracovních doporučení a postupů, dále před znehodnocením ostrého předmětu a při manipulaci se samotným ostrým odpadem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Určitá míra rizika souvisí s menší zručností a nezkušeností u začínajících zdravotníků a u praktikujících studentů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b="1" i="1" u="sng" dirty="0" smtClean="0">
                <a:latin typeface="Segoe UI Semibold" panose="020B0702040204020203" pitchFamily="34" charset="0"/>
              </a:rPr>
              <a:t>PREVENCE:</a:t>
            </a:r>
            <a:endParaRPr lang="cs-CZ" sz="2400" b="1" i="1" u="sng" dirty="0" smtClean="0">
              <a:effectLst/>
              <a:latin typeface="Segoe UI Semibold" panose="020B07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latin typeface="Segoe UI Semibold" panose="020B0702040204020203" pitchFamily="34" charset="0"/>
              </a:rPr>
              <a:t>Z</a:t>
            </a:r>
            <a:r>
              <a:rPr lang="cs-CZ" sz="2400" dirty="0" smtClean="0">
                <a:effectLst/>
                <a:latin typeface="Segoe UI Semibold" panose="020B0702040204020203" pitchFamily="34" charset="0"/>
              </a:rPr>
              <a:t>avedení bezpečných postupů při používání a likvidaci ostrých zdravotnických prostředků a pomůcek, likvidace jednorázových stříkaček a jehel bez ručního oddělování, zákaz vracení krytů na použité jehly s výjimkou jehel inzulinových per, kde je vracení krytů legislativně povoleno vyhláškou č. 306/2012 Sb.</a:t>
            </a:r>
            <a:endParaRPr lang="cs-CZ" sz="24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4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120" cy="1142640"/>
          </a:xfrm>
        </p:spPr>
        <p:txBody>
          <a:bodyPr/>
          <a:lstStyle/>
          <a:p>
            <a:pPr algn="ctr"/>
            <a:r>
              <a:rPr lang="cs-CZ" sz="28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 - PREVENCE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57200" y="1124744"/>
            <a:ext cx="8147248" cy="534877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latin typeface="Segoe UI Semibold" panose="020B0702040204020203" pitchFamily="34" charset="0"/>
              </a:rPr>
              <a:t>B</a:t>
            </a:r>
            <a:r>
              <a:rPr lang="cs-CZ" sz="2400" dirty="0" smtClean="0">
                <a:effectLst/>
                <a:latin typeface="Segoe UI Semibold" panose="020B0702040204020203" pitchFamily="34" charset="0"/>
              </a:rPr>
              <a:t>ezpečné ukládání ostrého odpadu do správně označených a </a:t>
            </a:r>
            <a:r>
              <a:rPr lang="cs-CZ" sz="2400" dirty="0" err="1" smtClean="0">
                <a:effectLst/>
                <a:latin typeface="Segoe UI Semibold" panose="020B0702040204020203" pitchFamily="34" charset="0"/>
              </a:rPr>
              <a:t>nepropíchnutelných</a:t>
            </a:r>
            <a:r>
              <a:rPr lang="cs-CZ" sz="2400" dirty="0" smtClean="0">
                <a:effectLst/>
                <a:latin typeface="Segoe UI Semibold" panose="020B0702040204020203" pitchFamily="34" charset="0"/>
              </a:rPr>
              <a:t> obalů, 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Zlepšení kontroly nad odpadem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Řádná dezinfekce předmětů a ploch potřísněných krví </a:t>
            </a:r>
            <a:endParaRPr lang="cs-CZ" sz="2400" dirty="0">
              <a:latin typeface="Segoe UI Semibold" panose="020B07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Používání osobních ochranných pracovních prostředků (OOPP) v rozsahu, jaký určuje výkon a s ním spojené riziko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Při práci s krví nebo tělními tekutinami je vždy nutné použít jednorázové rukavice, plášť, masku a brýle k ochraně očí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Zdravotnický personál se musí podrobit preventivnímu očkování proti VHB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Opatření je nutné doplnit poskytnutím informací o možných rizicích a školením</a:t>
            </a:r>
            <a:endParaRPr lang="cs-CZ" sz="24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7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859216" cy="4873320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Poskytovatelé zdravotních služeb jsou povinni při poranění pracovníka, které bylo exponováno krvi pacienta, anebo došlo k závažné kontaminaci kůže a sliznic, zajistit u poraněné osoby provedení odběrů krve k laboratornímu vyšetření a jejich transport do vyšetřující laboratoře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Rozsah vyšetření krve při poranění je uveden ve </a:t>
            </a:r>
            <a:r>
              <a:rPr lang="cs-CZ" sz="2400" dirty="0" smtClean="0">
                <a:effectLst/>
                <a:latin typeface="Segoe UI Semibold" panose="020B0702040204020203" pitchFamily="34" charset="0"/>
              </a:rPr>
              <a:t>vyhlášce 473/2008 Sb. </a:t>
            </a:r>
            <a:endParaRPr lang="cs-CZ" sz="2400" dirty="0" smtClean="0">
              <a:effectLst/>
              <a:latin typeface="Segoe UI Semibold" panose="020B0702040204020203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 smtClean="0">
                <a:effectLst/>
                <a:latin typeface="Segoe UI Semibold" panose="020B0702040204020203" pitchFamily="34" charset="0"/>
              </a:rPr>
              <a:t>Nedílnou součástí vyšetření musí být zjištění subjektivních potíží a klinických příznaků, které mohou souviset s onemocněním virovou hepatitidou, a laboratorní vyšetření </a:t>
            </a:r>
            <a:r>
              <a:rPr lang="cs-CZ" sz="2400" dirty="0" err="1" smtClean="0">
                <a:effectLst/>
                <a:latin typeface="Segoe UI Semibold" panose="020B0702040204020203" pitchFamily="34" charset="0"/>
              </a:rPr>
              <a:t>aminotransferáz</a:t>
            </a:r>
            <a:endParaRPr lang="cs-CZ" sz="2400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3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strike="noStrike" cap="small" spc="-1" dirty="0" smtClean="0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NÁKAZY PŘENÁŠENÉ KRVÍ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57200" y="1268760"/>
            <a:ext cx="8147248" cy="5204760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err="1" smtClean="0">
                <a:effectLst/>
                <a:latin typeface="Segoe UI Semibold" panose="020B0702040204020203" pitchFamily="34" charset="0"/>
              </a:rPr>
              <a:t>Postexpoziční</a:t>
            </a:r>
            <a:r>
              <a:rPr lang="cs-CZ" sz="2000" dirty="0" smtClean="0">
                <a:effectLst/>
                <a:latin typeface="Segoe UI Semibold" panose="020B0702040204020203" pitchFamily="34" charset="0"/>
              </a:rPr>
              <a:t> profylaxe proti VHB se zahajuje v případě, že zdravotnický pracovník, který se poranil nebo u něhož došlo k závažné kontaminaci kůže a sliznic, nebyl proti VHB očkován, byl očkován neúplně nebo je u něho známa neschopnost tvorby anti-</a:t>
            </a:r>
            <a:r>
              <a:rPr lang="cs-CZ" sz="2000" dirty="0" err="1" smtClean="0">
                <a:effectLst/>
                <a:latin typeface="Segoe UI Semibold" panose="020B0702040204020203" pitchFamily="34" charset="0"/>
              </a:rPr>
              <a:t>HBs</a:t>
            </a:r>
            <a:r>
              <a:rPr lang="cs-CZ" sz="2000" dirty="0" smtClean="0">
                <a:effectLst/>
                <a:latin typeface="Segoe UI Semibold" panose="020B0702040204020203" pitchFamily="34" charset="0"/>
              </a:rPr>
              <a:t> protilátek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effectLst/>
                <a:latin typeface="Segoe UI Semibold" panose="020B0702040204020203" pitchFamily="34" charset="0"/>
              </a:rPr>
              <a:t>V těchto případech vyhláška č. 473/2008 Sb. stanoví podání jedné dávky specifického hyperimunního globulinu proti VHB, a to v souladu se souhrnem údajů o přípravku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effectLst/>
                <a:latin typeface="Segoe UI Semibold" panose="020B0702040204020203" pitchFamily="34" charset="0"/>
              </a:rPr>
              <a:t>Následně se provede očkování proti VHB (dle hladiny protilátek v krvi) v souladu s vyhláškou č. 537/2006 Sb. a podle údajů o přípravku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effectLst/>
                <a:latin typeface="Segoe UI Semibold" panose="020B0702040204020203" pitchFamily="34" charset="0"/>
              </a:rPr>
              <a:t>Událost se vždy zaznamená do zdravotnické dokumentace poraněné osoby.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effectLst/>
                <a:latin typeface="Segoe UI Semibold" panose="020B0702040204020203" pitchFamily="34" charset="0"/>
              </a:rPr>
              <a:t>Orgán ochrany veřejného zdraví (OOVZ) při každém poranění ostrými předměty zajišťuje provedení epidemiologického šetření a u poraněné osoby rozhoduje o nařízení lékařského dohledu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47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950</Words>
  <Application>Microsoft Office PowerPoint</Application>
  <PresentationFormat>Předvádění na obrazovce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systému Office</vt:lpstr>
      <vt:lpstr>Office Theme</vt:lpstr>
      <vt:lpstr>Prezentace aplikace PowerPoint</vt:lpstr>
      <vt:lpstr>Prezentace aplikace PowerPoint</vt:lpstr>
      <vt:lpstr>Prezentace aplikace PowerPoint</vt:lpstr>
      <vt:lpstr>NÁKAZY PŘENÁŠENÉ KRVÍ </vt:lpstr>
      <vt:lpstr>NÁKAZY PŘENÁŠENÉ KRVÍ</vt:lpstr>
      <vt:lpstr>NÁKAZY PŘENÁŠENÉ KRVÍ</vt:lpstr>
      <vt:lpstr>NÁKAZY PŘENÁŠENÉ KRVÍ - PREVENCE</vt:lpstr>
      <vt:lpstr>NÁKAZY PŘENÁŠENÉ KRVÍ</vt:lpstr>
      <vt:lpstr>NÁKAZY PŘENÁŠENÉ KRVÍ</vt:lpstr>
      <vt:lpstr>NÁKAZY PŘENÁŠENÉ KRVÍ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KHS 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Nákazy přenášené krví</dc:title>
  <dc:creator>Lilian Rumlová</dc:creator>
  <cp:lastModifiedBy>Jana Jehličková</cp:lastModifiedBy>
  <cp:revision>25</cp:revision>
  <cp:lastPrinted>2019-05-15T13:24:55Z</cp:lastPrinted>
  <dcterms:created xsi:type="dcterms:W3CDTF">2015-08-12T11:31:20Z</dcterms:created>
  <dcterms:modified xsi:type="dcterms:W3CDTF">2019-05-15T13:56:40Z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KHS STC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22</vt:i4>
  </property>
</Properties>
</file>