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14" r:id="rId3"/>
    <p:sldId id="348" r:id="rId4"/>
    <p:sldId id="352" r:id="rId5"/>
    <p:sldId id="389" r:id="rId6"/>
    <p:sldId id="395" r:id="rId7"/>
    <p:sldId id="396" r:id="rId8"/>
    <p:sldId id="397" r:id="rId9"/>
    <p:sldId id="391" r:id="rId10"/>
    <p:sldId id="393" r:id="rId11"/>
    <p:sldId id="401" r:id="rId12"/>
    <p:sldId id="402" r:id="rId13"/>
    <p:sldId id="398" r:id="rId14"/>
    <p:sldId id="399" r:id="rId15"/>
    <p:sldId id="400" r:id="rId16"/>
    <p:sldId id="349" r:id="rId17"/>
  </p:sldIdLst>
  <p:sldSz cx="9144000" cy="6858000" type="screen4x3"/>
  <p:notesSz cx="9926638" cy="6797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00"/>
    <a:srgbClr val="9933FF"/>
    <a:srgbClr val="FF0000"/>
    <a:srgbClr val="FF9933"/>
    <a:srgbClr val="FFFF00"/>
    <a:srgbClr val="91A9C4"/>
    <a:srgbClr val="CC66FF"/>
    <a:srgbClr val="99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6437" autoAdjust="0"/>
  </p:normalViewPr>
  <p:slideViewPr>
    <p:cSldViewPr snapToObjects="1">
      <p:cViewPr varScale="1">
        <p:scale>
          <a:sx n="116" d="100"/>
          <a:sy n="116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1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378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6378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1AC956-7DC8-4324-802F-E2B6D76F74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30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18" y="1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5" y="3229279"/>
            <a:ext cx="7942238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78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18" y="6456378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fld id="{AE8519D8-ACA6-4553-96AF-A6D40BAB8A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6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AAEE9244-3318-4F4A-B958-E4A495FF025C}" type="slidenum">
              <a:rPr lang="en-GB" altLang="cs-CZ">
                <a:latin typeface="Calibri" pitchFamily="34" charset="0"/>
              </a:rPr>
              <a:pPr/>
              <a:t>1</a:t>
            </a:fld>
            <a:endParaRPr lang="en-GB" alt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0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519D8-ACA6-4553-96AF-A6D40BAB8AB9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3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07950" y="6407150"/>
            <a:ext cx="8928100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02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ext Box 10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8" name="Freeform 122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Oval 123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124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125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126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27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5" name="Rectangle 1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1891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827088" y="4660900"/>
            <a:ext cx="7524750" cy="641350"/>
          </a:xfrm>
        </p:spPr>
        <p:txBody>
          <a:bodyPr lIns="91440" tIns="45720" rIns="91440" bIns="45720" anchor="t">
            <a:sp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sv-SE"/>
          </a:p>
        </p:txBody>
      </p:sp>
      <p:sp>
        <p:nvSpPr>
          <p:cNvPr id="161892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233988"/>
            <a:ext cx="7524750" cy="360362"/>
          </a:xfrm>
        </p:spPr>
        <p:txBody>
          <a:bodyPr lIns="91440" tIns="45720" rIns="91440" bIns="45720">
            <a:spAutoFit/>
          </a:bodyPr>
          <a:lstStyle>
            <a:lvl1pPr>
              <a:defRPr sz="1600" b="1"/>
            </a:lvl1pPr>
          </a:lstStyle>
          <a:p>
            <a:r>
              <a:rPr lang="cs-CZ" smtClean="0"/>
              <a:t>Klepnutím lze upravit styl předlohy podnadpisů.</a:t>
            </a:r>
            <a:endParaRPr lang="sv-SE"/>
          </a:p>
        </p:txBody>
      </p:sp>
      <p:sp>
        <p:nvSpPr>
          <p:cNvPr id="16" name="Rectangle 10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7737-8FA5-4244-B785-291C2C57AE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7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" name="Rectangle 11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63C2-94D1-46ED-A7AC-808C63C86A6B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52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2D4C-C93F-494A-8D1A-A5ADA335BC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4758-6E60-4FC3-AD10-B246ED4028CE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34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1D6A-DA9F-44B7-93CC-99576D7829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839D-A064-4AA0-92E6-2187FB72574B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9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1242-5564-4F93-8E4E-06B5E12417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E276-E646-4570-B4CB-36E00D11E727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01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6613" y="1808163"/>
            <a:ext cx="3921125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6613" y="4133850"/>
            <a:ext cx="3921125" cy="21748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8856-6A16-4545-9098-9593E3E20A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436-E9A0-4D1F-A496-295F41DEC3A9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27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ida (1)">
    <p:bg>
      <p:bgPr>
        <a:solidFill>
          <a:srgbClr val="91A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024813" y="263525"/>
            <a:ext cx="921544" cy="373063"/>
            <a:chOff x="6766" y="132"/>
            <a:chExt cx="673" cy="20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66" y="132"/>
              <a:ext cx="67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7265" y="160"/>
              <a:ext cx="174" cy="174"/>
            </a:xfrm>
            <a:custGeom>
              <a:avLst/>
              <a:gdLst>
                <a:gd name="T0" fmla="*/ 35 w 174"/>
                <a:gd name="T1" fmla="*/ 136 h 174"/>
                <a:gd name="T2" fmla="*/ 87 w 174"/>
                <a:gd name="T3" fmla="*/ 83 h 174"/>
                <a:gd name="T4" fmla="*/ 139 w 174"/>
                <a:gd name="T5" fmla="*/ 136 h 174"/>
                <a:gd name="T6" fmla="*/ 139 w 174"/>
                <a:gd name="T7" fmla="*/ 153 h 174"/>
                <a:gd name="T8" fmla="*/ 35 w 174"/>
                <a:gd name="T9" fmla="*/ 153 h 174"/>
                <a:gd name="T10" fmla="*/ 35 w 174"/>
                <a:gd name="T11" fmla="*/ 136 h 174"/>
                <a:gd name="T12" fmla="*/ 22 w 174"/>
                <a:gd name="T13" fmla="*/ 15 h 174"/>
                <a:gd name="T14" fmla="*/ 63 w 174"/>
                <a:gd name="T15" fmla="*/ 59 h 174"/>
                <a:gd name="T16" fmla="*/ 0 w 174"/>
                <a:gd name="T17" fmla="*/ 59 h 174"/>
                <a:gd name="T18" fmla="*/ 0 w 174"/>
                <a:gd name="T19" fmla="*/ 78 h 174"/>
                <a:gd name="T20" fmla="*/ 63 w 174"/>
                <a:gd name="T21" fmla="*/ 78 h 174"/>
                <a:gd name="T22" fmla="*/ 15 w 174"/>
                <a:gd name="T23" fmla="*/ 127 h 174"/>
                <a:gd name="T24" fmla="*/ 15 w 174"/>
                <a:gd name="T25" fmla="*/ 174 h 174"/>
                <a:gd name="T26" fmla="*/ 159 w 174"/>
                <a:gd name="T27" fmla="*/ 174 h 174"/>
                <a:gd name="T28" fmla="*/ 159 w 174"/>
                <a:gd name="T29" fmla="*/ 127 h 174"/>
                <a:gd name="T30" fmla="*/ 111 w 174"/>
                <a:gd name="T31" fmla="*/ 78 h 174"/>
                <a:gd name="T32" fmla="*/ 174 w 174"/>
                <a:gd name="T33" fmla="*/ 78 h 174"/>
                <a:gd name="T34" fmla="*/ 174 w 174"/>
                <a:gd name="T35" fmla="*/ 59 h 174"/>
                <a:gd name="T36" fmla="*/ 111 w 174"/>
                <a:gd name="T37" fmla="*/ 59 h 174"/>
                <a:gd name="T38" fmla="*/ 152 w 174"/>
                <a:gd name="T39" fmla="*/ 15 h 174"/>
                <a:gd name="T40" fmla="*/ 137 w 174"/>
                <a:gd name="T41" fmla="*/ 2 h 174"/>
                <a:gd name="T42" fmla="*/ 87 w 174"/>
                <a:gd name="T43" fmla="*/ 53 h 174"/>
                <a:gd name="T44" fmla="*/ 37 w 174"/>
                <a:gd name="T45" fmla="*/ 0 h 174"/>
                <a:gd name="T46" fmla="*/ 22 w 174"/>
                <a:gd name="T47" fmla="*/ 15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74">
                  <a:moveTo>
                    <a:pt x="35" y="136"/>
                  </a:moveTo>
                  <a:lnTo>
                    <a:pt x="87" y="83"/>
                  </a:lnTo>
                  <a:lnTo>
                    <a:pt x="139" y="136"/>
                  </a:lnTo>
                  <a:lnTo>
                    <a:pt x="139" y="153"/>
                  </a:lnTo>
                  <a:lnTo>
                    <a:pt x="35" y="153"/>
                  </a:lnTo>
                  <a:lnTo>
                    <a:pt x="35" y="136"/>
                  </a:lnTo>
                  <a:close/>
                  <a:moveTo>
                    <a:pt x="22" y="15"/>
                  </a:moveTo>
                  <a:lnTo>
                    <a:pt x="63" y="59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63" y="78"/>
                  </a:lnTo>
                  <a:lnTo>
                    <a:pt x="15" y="127"/>
                  </a:lnTo>
                  <a:lnTo>
                    <a:pt x="15" y="174"/>
                  </a:lnTo>
                  <a:lnTo>
                    <a:pt x="159" y="174"/>
                  </a:lnTo>
                  <a:lnTo>
                    <a:pt x="159" y="127"/>
                  </a:lnTo>
                  <a:lnTo>
                    <a:pt x="111" y="78"/>
                  </a:lnTo>
                  <a:lnTo>
                    <a:pt x="174" y="78"/>
                  </a:lnTo>
                  <a:lnTo>
                    <a:pt x="174" y="59"/>
                  </a:lnTo>
                  <a:lnTo>
                    <a:pt x="111" y="59"/>
                  </a:lnTo>
                  <a:lnTo>
                    <a:pt x="152" y="15"/>
                  </a:lnTo>
                  <a:lnTo>
                    <a:pt x="137" y="2"/>
                  </a:lnTo>
                  <a:lnTo>
                    <a:pt x="87" y="53"/>
                  </a:lnTo>
                  <a:lnTo>
                    <a:pt x="37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Oval 6"/>
            <p:cNvSpPr>
              <a:spLocks noChangeArrowheads="1"/>
            </p:cNvSpPr>
            <p:nvPr userDrawn="1"/>
          </p:nvSpPr>
          <p:spPr bwMode="auto">
            <a:xfrm>
              <a:off x="7332" y="134"/>
              <a:ext cx="40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weco Sans" charset="-1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weco Sans" charset="-1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weco Sans" charset="-1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weco Sans" charset="-1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weco Sans" charset="-1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9pPr>
            </a:lstStyle>
            <a:p>
              <a:pPr eaLnBrk="1" hangingPunct="1"/>
              <a:endParaRPr lang="en-GB" altLang="cs-CZ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7141" y="247"/>
              <a:ext cx="83" cy="89"/>
            </a:xfrm>
            <a:custGeom>
              <a:avLst/>
              <a:gdLst>
                <a:gd name="T0" fmla="*/ 41 w 45"/>
                <a:gd name="T1" fmla="*/ 72 h 47"/>
                <a:gd name="T2" fmla="*/ 59 w 45"/>
                <a:gd name="T3" fmla="*/ 44 h 47"/>
                <a:gd name="T4" fmla="*/ 41 w 45"/>
                <a:gd name="T5" fmla="*/ 17 h 47"/>
                <a:gd name="T6" fmla="*/ 22 w 45"/>
                <a:gd name="T7" fmla="*/ 44 h 47"/>
                <a:gd name="T8" fmla="*/ 41 w 45"/>
                <a:gd name="T9" fmla="*/ 72 h 47"/>
                <a:gd name="T10" fmla="*/ 41 w 45"/>
                <a:gd name="T11" fmla="*/ 0 h 47"/>
                <a:gd name="T12" fmla="*/ 83 w 45"/>
                <a:gd name="T13" fmla="*/ 44 h 47"/>
                <a:gd name="T14" fmla="*/ 41 w 45"/>
                <a:gd name="T15" fmla="*/ 89 h 47"/>
                <a:gd name="T16" fmla="*/ 0 w 45"/>
                <a:gd name="T17" fmla="*/ 44 h 47"/>
                <a:gd name="T18" fmla="*/ 41 w 45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47">
                  <a:moveTo>
                    <a:pt x="22" y="38"/>
                  </a:moveTo>
                  <a:cubicBezTo>
                    <a:pt x="30" y="38"/>
                    <a:pt x="32" y="31"/>
                    <a:pt x="32" y="23"/>
                  </a:cubicBezTo>
                  <a:cubicBezTo>
                    <a:pt x="32" y="16"/>
                    <a:pt x="30" y="9"/>
                    <a:pt x="22" y="9"/>
                  </a:cubicBezTo>
                  <a:cubicBezTo>
                    <a:pt x="15" y="9"/>
                    <a:pt x="12" y="16"/>
                    <a:pt x="12" y="23"/>
                  </a:cubicBezTo>
                  <a:cubicBezTo>
                    <a:pt x="12" y="31"/>
                    <a:pt x="15" y="38"/>
                    <a:pt x="22" y="38"/>
                  </a:cubicBezTo>
                  <a:moveTo>
                    <a:pt x="22" y="0"/>
                  </a:moveTo>
                  <a:cubicBezTo>
                    <a:pt x="37" y="0"/>
                    <a:pt x="45" y="9"/>
                    <a:pt x="45" y="23"/>
                  </a:cubicBezTo>
                  <a:cubicBezTo>
                    <a:pt x="45" y="38"/>
                    <a:pt x="37" y="47"/>
                    <a:pt x="22" y="47"/>
                  </a:cubicBezTo>
                  <a:cubicBezTo>
                    <a:pt x="8" y="47"/>
                    <a:pt x="0" y="38"/>
                    <a:pt x="0" y="23"/>
                  </a:cubicBezTo>
                  <a:cubicBezTo>
                    <a:pt x="0" y="9"/>
                    <a:pt x="8" y="0"/>
                    <a:pt x="2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053" y="247"/>
              <a:ext cx="73" cy="89"/>
            </a:xfrm>
            <a:custGeom>
              <a:avLst/>
              <a:gdLst>
                <a:gd name="T0" fmla="*/ 49 w 39"/>
                <a:gd name="T1" fmla="*/ 0 h 47"/>
                <a:gd name="T2" fmla="*/ 73 w 39"/>
                <a:gd name="T3" fmla="*/ 4 h 47"/>
                <a:gd name="T4" fmla="*/ 71 w 39"/>
                <a:gd name="T5" fmla="*/ 23 h 47"/>
                <a:gd name="T6" fmla="*/ 49 w 39"/>
                <a:gd name="T7" fmla="*/ 17 h 47"/>
                <a:gd name="T8" fmla="*/ 22 w 39"/>
                <a:gd name="T9" fmla="*/ 44 h 47"/>
                <a:gd name="T10" fmla="*/ 51 w 39"/>
                <a:gd name="T11" fmla="*/ 72 h 47"/>
                <a:gd name="T12" fmla="*/ 71 w 39"/>
                <a:gd name="T13" fmla="*/ 66 h 47"/>
                <a:gd name="T14" fmla="*/ 73 w 39"/>
                <a:gd name="T15" fmla="*/ 85 h 47"/>
                <a:gd name="T16" fmla="*/ 49 w 39"/>
                <a:gd name="T17" fmla="*/ 89 h 47"/>
                <a:gd name="T18" fmla="*/ 0 w 39"/>
                <a:gd name="T19" fmla="*/ 44 h 47"/>
                <a:gd name="T20" fmla="*/ 49 w 3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47">
                  <a:moveTo>
                    <a:pt x="26" y="0"/>
                  </a:moveTo>
                  <a:cubicBezTo>
                    <a:pt x="30" y="0"/>
                    <a:pt x="34" y="1"/>
                    <a:pt x="39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0"/>
                    <a:pt x="30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32"/>
                    <a:pt x="18" y="38"/>
                    <a:pt x="27" y="38"/>
                  </a:cubicBezTo>
                  <a:cubicBezTo>
                    <a:pt x="31" y="38"/>
                    <a:pt x="35" y="37"/>
                    <a:pt x="38" y="3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5" y="46"/>
                    <a:pt x="31" y="47"/>
                    <a:pt x="26" y="47"/>
                  </a:cubicBezTo>
                  <a:cubicBezTo>
                    <a:pt x="13" y="47"/>
                    <a:pt x="0" y="41"/>
                    <a:pt x="0" y="23"/>
                  </a:cubicBezTo>
                  <a:cubicBezTo>
                    <a:pt x="0" y="8"/>
                    <a:pt x="11" y="0"/>
                    <a:pt x="2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977" y="249"/>
              <a:ext cx="58" cy="85"/>
            </a:xfrm>
            <a:custGeom>
              <a:avLst/>
              <a:gdLst>
                <a:gd name="T0" fmla="*/ 0 w 58"/>
                <a:gd name="T1" fmla="*/ 0 h 85"/>
                <a:gd name="T2" fmla="*/ 0 w 58"/>
                <a:gd name="T3" fmla="*/ 85 h 85"/>
                <a:gd name="T4" fmla="*/ 58 w 58"/>
                <a:gd name="T5" fmla="*/ 85 h 85"/>
                <a:gd name="T6" fmla="*/ 58 w 58"/>
                <a:gd name="T7" fmla="*/ 68 h 85"/>
                <a:gd name="T8" fmla="*/ 21 w 58"/>
                <a:gd name="T9" fmla="*/ 68 h 85"/>
                <a:gd name="T10" fmla="*/ 21 w 58"/>
                <a:gd name="T11" fmla="*/ 49 h 85"/>
                <a:gd name="T12" fmla="*/ 54 w 58"/>
                <a:gd name="T13" fmla="*/ 49 h 85"/>
                <a:gd name="T14" fmla="*/ 54 w 58"/>
                <a:gd name="T15" fmla="*/ 32 h 85"/>
                <a:gd name="T16" fmla="*/ 21 w 58"/>
                <a:gd name="T17" fmla="*/ 32 h 85"/>
                <a:gd name="T18" fmla="*/ 21 w 58"/>
                <a:gd name="T19" fmla="*/ 15 h 85"/>
                <a:gd name="T20" fmla="*/ 58 w 58"/>
                <a:gd name="T21" fmla="*/ 15 h 85"/>
                <a:gd name="T22" fmla="*/ 58 w 58"/>
                <a:gd name="T23" fmla="*/ 0 h 85"/>
                <a:gd name="T24" fmla="*/ 0 w 58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85">
                  <a:moveTo>
                    <a:pt x="0" y="0"/>
                  </a:moveTo>
                  <a:lnTo>
                    <a:pt x="0" y="85"/>
                  </a:lnTo>
                  <a:lnTo>
                    <a:pt x="58" y="85"/>
                  </a:lnTo>
                  <a:lnTo>
                    <a:pt x="58" y="68"/>
                  </a:lnTo>
                  <a:lnTo>
                    <a:pt x="21" y="68"/>
                  </a:lnTo>
                  <a:lnTo>
                    <a:pt x="21" y="49"/>
                  </a:lnTo>
                  <a:lnTo>
                    <a:pt x="54" y="49"/>
                  </a:lnTo>
                  <a:lnTo>
                    <a:pt x="54" y="32"/>
                  </a:lnTo>
                  <a:lnTo>
                    <a:pt x="21" y="32"/>
                  </a:lnTo>
                  <a:lnTo>
                    <a:pt x="21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842" y="249"/>
              <a:ext cx="117" cy="85"/>
            </a:xfrm>
            <a:custGeom>
              <a:avLst/>
              <a:gdLst>
                <a:gd name="T0" fmla="*/ 96 w 117"/>
                <a:gd name="T1" fmla="*/ 0 h 85"/>
                <a:gd name="T2" fmla="*/ 85 w 117"/>
                <a:gd name="T3" fmla="*/ 64 h 85"/>
                <a:gd name="T4" fmla="*/ 72 w 117"/>
                <a:gd name="T5" fmla="*/ 0 h 85"/>
                <a:gd name="T6" fmla="*/ 45 w 117"/>
                <a:gd name="T7" fmla="*/ 0 h 85"/>
                <a:gd name="T8" fmla="*/ 35 w 117"/>
                <a:gd name="T9" fmla="*/ 64 h 85"/>
                <a:gd name="T10" fmla="*/ 33 w 117"/>
                <a:gd name="T11" fmla="*/ 64 h 85"/>
                <a:gd name="T12" fmla="*/ 24 w 117"/>
                <a:gd name="T13" fmla="*/ 0 h 85"/>
                <a:gd name="T14" fmla="*/ 0 w 117"/>
                <a:gd name="T15" fmla="*/ 0 h 85"/>
                <a:gd name="T16" fmla="*/ 19 w 117"/>
                <a:gd name="T17" fmla="*/ 85 h 85"/>
                <a:gd name="T18" fmla="*/ 48 w 117"/>
                <a:gd name="T19" fmla="*/ 85 h 85"/>
                <a:gd name="T20" fmla="*/ 59 w 117"/>
                <a:gd name="T21" fmla="*/ 19 h 85"/>
                <a:gd name="T22" fmla="*/ 70 w 117"/>
                <a:gd name="T23" fmla="*/ 85 h 85"/>
                <a:gd name="T24" fmla="*/ 98 w 117"/>
                <a:gd name="T25" fmla="*/ 85 h 85"/>
                <a:gd name="T26" fmla="*/ 117 w 117"/>
                <a:gd name="T27" fmla="*/ 0 h 85"/>
                <a:gd name="T28" fmla="*/ 96 w 117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" h="85">
                  <a:moveTo>
                    <a:pt x="96" y="0"/>
                  </a:moveTo>
                  <a:lnTo>
                    <a:pt x="85" y="64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9" y="19"/>
                  </a:lnTo>
                  <a:lnTo>
                    <a:pt x="70" y="85"/>
                  </a:lnTo>
                  <a:lnTo>
                    <a:pt x="98" y="85"/>
                  </a:lnTo>
                  <a:lnTo>
                    <a:pt x="11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766" y="247"/>
              <a:ext cx="63" cy="89"/>
            </a:xfrm>
            <a:custGeom>
              <a:avLst/>
              <a:gdLst>
                <a:gd name="T0" fmla="*/ 37 w 34"/>
                <a:gd name="T1" fmla="*/ 0 h 47"/>
                <a:gd name="T2" fmla="*/ 57 w 34"/>
                <a:gd name="T3" fmla="*/ 4 h 47"/>
                <a:gd name="T4" fmla="*/ 56 w 34"/>
                <a:gd name="T5" fmla="*/ 21 h 47"/>
                <a:gd name="T6" fmla="*/ 37 w 34"/>
                <a:gd name="T7" fmla="*/ 17 h 47"/>
                <a:gd name="T8" fmla="*/ 22 w 34"/>
                <a:gd name="T9" fmla="*/ 25 h 47"/>
                <a:gd name="T10" fmla="*/ 63 w 34"/>
                <a:gd name="T11" fmla="*/ 61 h 47"/>
                <a:gd name="T12" fmla="*/ 26 w 34"/>
                <a:gd name="T13" fmla="*/ 89 h 47"/>
                <a:gd name="T14" fmla="*/ 0 w 34"/>
                <a:gd name="T15" fmla="*/ 85 h 47"/>
                <a:gd name="T16" fmla="*/ 2 w 34"/>
                <a:gd name="T17" fmla="*/ 66 h 47"/>
                <a:gd name="T18" fmla="*/ 26 w 34"/>
                <a:gd name="T19" fmla="*/ 72 h 47"/>
                <a:gd name="T20" fmla="*/ 39 w 34"/>
                <a:gd name="T21" fmla="*/ 62 h 47"/>
                <a:gd name="T22" fmla="*/ 0 w 34"/>
                <a:gd name="T23" fmla="*/ 27 h 47"/>
                <a:gd name="T24" fmla="*/ 37 w 34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47">
                  <a:moveTo>
                    <a:pt x="20" y="0"/>
                  </a:moveTo>
                  <a:cubicBezTo>
                    <a:pt x="24" y="0"/>
                    <a:pt x="28" y="1"/>
                    <a:pt x="31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10"/>
                    <a:pt x="24" y="9"/>
                    <a:pt x="20" y="9"/>
                  </a:cubicBezTo>
                  <a:cubicBezTo>
                    <a:pt x="18" y="9"/>
                    <a:pt x="12" y="9"/>
                    <a:pt x="12" y="13"/>
                  </a:cubicBezTo>
                  <a:cubicBezTo>
                    <a:pt x="12" y="20"/>
                    <a:pt x="34" y="16"/>
                    <a:pt x="34" y="32"/>
                  </a:cubicBezTo>
                  <a:cubicBezTo>
                    <a:pt x="34" y="44"/>
                    <a:pt x="24" y="47"/>
                    <a:pt x="14" y="47"/>
                  </a:cubicBezTo>
                  <a:cubicBezTo>
                    <a:pt x="10" y="47"/>
                    <a:pt x="4" y="46"/>
                    <a:pt x="0" y="4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5" y="36"/>
                    <a:pt x="9" y="38"/>
                    <a:pt x="14" y="38"/>
                  </a:cubicBezTo>
                  <a:cubicBezTo>
                    <a:pt x="18" y="38"/>
                    <a:pt x="21" y="37"/>
                    <a:pt x="21" y="33"/>
                  </a:cubicBezTo>
                  <a:cubicBezTo>
                    <a:pt x="21" y="25"/>
                    <a:pt x="0" y="30"/>
                    <a:pt x="0" y="14"/>
                  </a:cubicBezTo>
                  <a:cubicBezTo>
                    <a:pt x="0" y="3"/>
                    <a:pt x="11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1921669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49330-318E-495F-A37C-4849A6ACC1F6}" type="datetime1">
              <a:rPr lang="sv-SE"/>
              <a:pPr>
                <a:defRPr/>
              </a:pPr>
              <a:t>2019-11-08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60351"/>
            <a:ext cx="902494" cy="365125"/>
          </a:xfrm>
        </p:spPr>
        <p:txBody>
          <a:bodyPr/>
          <a:lstStyle>
            <a:lvl1pPr>
              <a:defRPr dirty="0" err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6A1455-6A4A-4056-944B-E55FC4B204C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8114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bakgrundstexten</a:t>
            </a:r>
            <a:endParaRPr lang="en-GB" dirty="0" smtClean="0"/>
          </a:p>
          <a:p>
            <a:pPr lvl="1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två</a:t>
            </a:r>
            <a:endParaRPr lang="en-GB" dirty="0" smtClean="0"/>
          </a:p>
          <a:p>
            <a:pPr lvl="2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endParaRPr lang="en-GB" dirty="0" smtClean="0"/>
          </a:p>
          <a:p>
            <a:pPr lvl="3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fyra</a:t>
            </a:r>
            <a:endParaRPr lang="en-GB" dirty="0" smtClean="0"/>
          </a:p>
          <a:p>
            <a:pPr lvl="4"/>
            <a:r>
              <a:rPr lang="en-GB" dirty="0" err="1" smtClean="0"/>
              <a:t>Nivå</a:t>
            </a:r>
            <a:r>
              <a:rPr lang="en-GB" dirty="0" smtClean="0"/>
              <a:t>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2788-C8AE-4A3A-A088-D2D3DE0FB72F}" type="datetime1">
              <a:rPr lang="sv-SE"/>
              <a:pPr>
                <a:defRPr/>
              </a:pPr>
              <a:t>2019-11-08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DB91A-13D6-49E7-84A9-A72BB37B879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93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67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950" y="4356100"/>
            <a:ext cx="8928100" cy="1268413"/>
          </a:xfrm>
        </p:spPr>
        <p:txBody>
          <a:bodyPr lIns="91440" tIns="45720" rIns="91440" bIns="45720"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7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897313"/>
            <a:ext cx="8928100" cy="360362"/>
          </a:xfrm>
        </p:spPr>
        <p:txBody>
          <a:bodyPr lIns="91440" tIns="45720" rIns="91440" bIns="45720">
            <a:spAutoFit/>
          </a:bodyPr>
          <a:lstStyle>
            <a:lvl1pPr algn="ctr">
              <a:defRPr sz="16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CF76-83B4-45EF-B0E7-209870BC95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0314-7684-401C-B2CB-ED7F07114F3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44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BA1E-F433-4BDB-B23C-34AB1D666B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8EEE-3ECB-4513-B219-171485683319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65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F497-C43D-448F-9079-00E7DB731D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9620-9ECB-4C38-8D8F-CDC54471CAD3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15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3946-0127-44D7-B6AB-6DA092913C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2FB7-F144-4681-B105-90A8C1F47D3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9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F79E-B045-4C77-A7E2-1D2156948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04F7-A47D-4451-9CF1-032F7178CE6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65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828F-91D3-4774-918C-7B56CE2566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06DA-1C87-4393-BED3-DAC6FBE42081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6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BC84-3BB9-4098-A70D-3625F1908E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C65B-D5D1-4ADB-9A8C-B067E1195E34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63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6E6F-3AA3-4DB4-A903-9D0C5D5C54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F0F2-2D71-4B0E-AF84-9DA9ECE017A1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98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D6E0-2462-4326-BDD3-8CFA5AB18D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4C41-D979-4681-B29C-BF3560ACC290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64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E2D2-0700-4F92-AD19-B128B6A2BB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89C3-A36E-44E3-A53F-4BCF5CC995FA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23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C07C-A53A-4936-A61F-9B8CC9D503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BC4E-3527-488D-B34B-27E06E7E378A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387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0F46-FE36-4101-8029-D4FC7478F5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CC76-395F-4025-889A-60421CEF7B5E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3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C832-F329-4672-B245-5675F8E14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BD70-38B6-4C7E-B611-3E6D656DEB10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3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F12F-8E9F-4C0E-999D-2896E45967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148A-D08D-41B6-8B56-71E295331AFB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8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B66D-229B-4FDD-B324-47089830B5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2FBD-EAA8-48C2-BEDD-924B5DA573DC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5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EB15-B51F-4860-B995-A2AC97E54C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0261-50CB-4DB0-B1BB-077D73F057C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01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DAD8-9224-4B8F-9526-528C558F91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A994-220F-4D88-8EA1-D50E6799962F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0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157C-EDF4-46E3-BD9F-DE177AD0BF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F640-023A-45AD-8AB3-7D9BE62F87FA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44CD-FC5F-42A3-BFAB-CABCC75147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495F-870C-4CD2-A5C6-88C730D39B1C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5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" Target="../slides/slide1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7" name="Text Box 69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0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8516E99C-B18A-46CF-B1E7-42534D39E9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60849" name="Text Box 8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160850" name="Text Box 8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1032" name="Rectangle 8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3" name="Rectangle 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6091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0914" name="Rectangle 1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8804247-EAEA-459F-A511-56467E2C45D2}" type="datetime1">
              <a:rPr lang="sv-SE" smtClean="0"/>
              <a:t>2019-11-08</a:t>
            </a:fld>
            <a:endParaRPr lang="sv-SE"/>
          </a:p>
        </p:txBody>
      </p:sp>
      <p:grpSp>
        <p:nvGrpSpPr>
          <p:cNvPr id="1036" name="Group 14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160917" name="Freeform 14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8" name="Oval 15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9" name="Freeform 15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0" name="Freeform 15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1" name="Freeform 15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2" name="Freeform 15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3" name="Freeform 15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60924" name="Rectangle 15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40" r:id="rId14"/>
    <p:sldLayoutId id="214748384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24" name="Rectangle 2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5" name="Rectangle 29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6972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7DD95-AC88-4042-8029-9622FB3A70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69728" name="Text Box 3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669729" name="Text Box 3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205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7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697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69733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19E56A3-4A06-4906-A1C4-DC2C7E92FC1E}" type="datetime1">
              <a:rPr lang="sv-SE" smtClean="0"/>
              <a:t>2019-11-08</a:t>
            </a:fld>
            <a:endParaRPr lang="sv-SE"/>
          </a:p>
        </p:txBody>
      </p:sp>
      <p:grpSp>
        <p:nvGrpSpPr>
          <p:cNvPr id="2060" name="Group 3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669735" name="Freeform 3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6" name="Oval 4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7" name="Freeform 4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8" name="Freeform 4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9" name="Freeform 4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0" name="Freeform 4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1" name="Freeform 4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69742" name="Rectangle 4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kr-stredocesky.cz/web/zivotni-prostredi/voda-berounk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hyperlink" Target="http://213.175.46.5:8080/SOP_B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hyperlink" Target="https://www.vrv.cz/sopberounka/gisporta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oogle.cz/url?sa=i&amp;source=images&amp;cd=&amp;cad=rja&amp;uact=8&amp;ved=2ahUKEwjdsfSG66zbAhWoHJoKHR22D44QjRx6BAgBEAU&amp;url=http://www.ceskatelevize.cz/ct24/regiony/2489779-povoden-v-obecnici-znicila-most-pro-vodu-musi-lide-k-cisterne&amp;psig=AOvVaw2_opJ8VOA3QXfVSpkWZj4L&amp;ust=1527749087994652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76241"/>
              </p:ext>
            </p:extLst>
          </p:nvPr>
        </p:nvGraphicFramePr>
        <p:xfrm>
          <a:off x="1574006" y="4692651"/>
          <a:ext cx="6111479" cy="216535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5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6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6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výstavba a.s</a:t>
                      </a:r>
                      <a:r>
                        <a:rPr lang="cs-CZ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3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34387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Sweco </a:t>
                      </a: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Hydroprojekt </a:t>
                      </a: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a.s.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343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28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0" dirty="0" smtClean="0">
                          <a:solidFill>
                            <a:schemeClr val="bg1"/>
                          </a:solidFill>
                          <a:effectLst/>
                        </a:rPr>
                        <a:t>www. vrv.cz</a:t>
                      </a:r>
                      <a:endParaRPr lang="cs-CZ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sv-SE" sz="2800" dirty="0"/>
          </a:p>
        </p:txBody>
      </p:sp>
      <p:sp>
        <p:nvSpPr>
          <p:cNvPr id="17418" name="Platshållare för bild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1FA35273-ECC5-45B7-8E32-DF71110FA1BD}" type="slidenum">
              <a:rPr lang="en-GB" altLang="cs-CZ"/>
              <a:pPr/>
              <a:t>1</a:t>
            </a:fld>
            <a:endParaRPr lang="en-GB" altLang="cs-CZ"/>
          </a:p>
        </p:txBody>
      </p:sp>
      <p:sp>
        <p:nvSpPr>
          <p:cNvPr id="17420" name="TextovéPole 21"/>
          <p:cNvSpPr txBox="1">
            <a:spLocks noChangeArrowheads="1"/>
          </p:cNvSpPr>
          <p:nvPr/>
        </p:nvSpPr>
        <p:spPr bwMode="auto">
          <a:xfrm>
            <a:off x="1672800" y="3478886"/>
            <a:ext cx="57352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i="1" dirty="0" smtClean="0">
                <a:solidFill>
                  <a:schemeClr val="bg1"/>
                </a:solidFill>
              </a:rPr>
              <a:t>Praha 16.10.2019</a:t>
            </a:r>
            <a:endParaRPr lang="cs-CZ" altLang="cs-CZ" sz="2600" i="1" dirty="0">
              <a:solidFill>
                <a:schemeClr val="bg1"/>
              </a:solidFill>
            </a:endParaRPr>
          </a:p>
        </p:txBody>
      </p:sp>
      <p:sp>
        <p:nvSpPr>
          <p:cNvPr id="17421" name="TextovéPole 22"/>
          <p:cNvSpPr txBox="1">
            <a:spLocks noChangeArrowheads="1"/>
          </p:cNvSpPr>
          <p:nvPr/>
        </p:nvSpPr>
        <p:spPr bwMode="auto">
          <a:xfrm>
            <a:off x="0" y="408622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Společnost „SHDP </a:t>
            </a:r>
            <a:r>
              <a:rPr lang="cs-CZ" altLang="cs-CZ" sz="2600" b="1" dirty="0">
                <a:solidFill>
                  <a:schemeClr val="bg1"/>
                </a:solidFill>
                <a:latin typeface="+mj-lt"/>
              </a:rPr>
              <a:t>+ </a:t>
            </a:r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VRV“</a:t>
            </a:r>
            <a:r>
              <a:rPr lang="cs-CZ" altLang="cs-CZ" sz="2600" b="1" dirty="0" smtClean="0">
                <a:latin typeface="+mj-lt"/>
              </a:rPr>
              <a:t>V</a:t>
            </a:r>
            <a:endParaRPr lang="cs-CZ" altLang="cs-CZ" sz="2600" dirty="0">
              <a:latin typeface="+mj-lt"/>
            </a:endParaRPr>
          </a:p>
        </p:txBody>
      </p:sp>
      <p:grpSp>
        <p:nvGrpSpPr>
          <p:cNvPr id="17423" name="Skupina 6"/>
          <p:cNvGrpSpPr>
            <a:grpSpLocks/>
          </p:cNvGrpSpPr>
          <p:nvPr/>
        </p:nvGrpSpPr>
        <p:grpSpPr bwMode="auto">
          <a:xfrm>
            <a:off x="5572126" y="4818063"/>
            <a:ext cx="1376138" cy="431800"/>
            <a:chOff x="6881843" y="4801551"/>
            <a:chExt cx="1514950" cy="432000"/>
          </a:xfrm>
        </p:grpSpPr>
        <p:sp>
          <p:nvSpPr>
            <p:cNvPr id="24" name="Obdélník 23"/>
            <p:cNvSpPr/>
            <p:nvPr/>
          </p:nvSpPr>
          <p:spPr>
            <a:xfrm>
              <a:off x="6881843" y="4801551"/>
              <a:ext cx="1514950" cy="4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7426" name="Obrázek 2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103" y="4837552"/>
              <a:ext cx="1242430" cy="3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4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0" y="4818063"/>
            <a:ext cx="60347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3"/>
          <p:cNvSpPr txBox="1">
            <a:spLocks/>
          </p:cNvSpPr>
          <p:nvPr/>
        </p:nvSpPr>
        <p:spPr>
          <a:xfrm>
            <a:off x="0" y="908720"/>
            <a:ext cx="9099947" cy="26340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3000" dirty="0" smtClean="0"/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Studie </a:t>
            </a:r>
            <a:r>
              <a:rPr lang="cs-CZ" sz="2800" b="1" dirty="0">
                <a:solidFill>
                  <a:schemeClr val="bg1"/>
                </a:solidFill>
              </a:rPr>
              <a:t>odtokových poměrů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včetně návrhů možných </a:t>
            </a: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protipovodňových </a:t>
            </a:r>
            <a:r>
              <a:rPr lang="cs-CZ" sz="2800" b="1" dirty="0" smtClean="0">
                <a:solidFill>
                  <a:schemeClr val="bg1"/>
                </a:solidFill>
              </a:rPr>
              <a:t>opatření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v povodí vodního toku Berounky</a:t>
            </a:r>
            <a:endParaRPr lang="sv-SE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" y="82303"/>
            <a:ext cx="3844677" cy="12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0857"/>
            <a:ext cx="3822690" cy="7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10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průběh projednání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13542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vlastníci – průvodní dopis žádosti (vzor s SOP Výrovka ?)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54" y="1244820"/>
            <a:ext cx="3830238" cy="53796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600" y="1244821"/>
            <a:ext cx="3671962" cy="53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11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průběh projednání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13542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vlastníci – stanovisko vlastníka (vzor s SOP Výrovka ?)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513" y="1222869"/>
            <a:ext cx="4605442" cy="53983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6" y="1226978"/>
            <a:ext cx="3649687" cy="5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12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průběh projednání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38767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Odkaz na webové stránky - stránky zadavatele studie: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cs-CZ" u="sng" dirty="0">
                <a:hlinkClick r:id="rId4"/>
              </a:rPr>
              <a:t>https://www.kr-stredocesky.cz/web/zivotni-prostredi/voda-berounka</a:t>
            </a:r>
            <a:r>
              <a:rPr lang="cs-CZ" b="1" u="sng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570" y="1741082"/>
            <a:ext cx="4320480" cy="21514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42" y="1741082"/>
            <a:ext cx="4312102" cy="219197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3717032"/>
            <a:ext cx="4320480" cy="27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průběh projednání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38767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Odkaz na webové stránky - stránky zpracovatele studie:</a:t>
            </a:r>
            <a:endParaRPr lang="cs-CZ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cs-CZ" u="sng" dirty="0" smtClean="0">
                <a:hlinkClick r:id="rId4"/>
              </a:rPr>
              <a:t>http</a:t>
            </a:r>
            <a:r>
              <a:rPr lang="cs-CZ" u="sng" dirty="0">
                <a:hlinkClick r:id="rId4"/>
              </a:rPr>
              <a:t>://213.175.46.5:8080/SOP_BER</a:t>
            </a:r>
            <a:r>
              <a:rPr lang="cs-CZ" u="sng" dirty="0" smtClean="0">
                <a:hlinkClick r:id="rId4"/>
              </a:rPr>
              <a:t>/</a:t>
            </a:r>
            <a:endParaRPr lang="cs-CZ" u="sng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31" y="1732245"/>
            <a:ext cx="6975491" cy="48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14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průběh projednání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38767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Odkaz na webové stránky - mapová prohlížečka navrhovaných opatření:</a:t>
            </a:r>
            <a:endParaRPr lang="cs-CZ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cs-CZ" u="sng" dirty="0" smtClean="0">
                <a:hlinkClick r:id="rId4"/>
              </a:rPr>
              <a:t>https</a:t>
            </a:r>
            <a:r>
              <a:rPr lang="cs-CZ" u="sng" dirty="0">
                <a:hlinkClick r:id="rId4"/>
              </a:rPr>
              <a:t>://www.vrv.cz/sopberounka/gisportal</a:t>
            </a:r>
            <a:endParaRPr lang="cs-CZ" b="1" u="sng" dirty="0" smtClean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45" y="1732246"/>
            <a:ext cx="8605657" cy="50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obecnice povodeň 20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929" y="914032"/>
            <a:ext cx="5456709" cy="30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BBF2C-CD50-49C6-B4A3-5462C1157EA2}" type="slidenum">
              <a:rPr lang="sv-SE"/>
              <a:pPr>
                <a:defRPr/>
              </a:pPr>
              <a:t>15</a:t>
            </a:fld>
            <a:endParaRPr lang="sv-SE" dirty="0"/>
          </a:p>
        </p:txBody>
      </p:sp>
      <p:sp>
        <p:nvSpPr>
          <p:cNvPr id="36867" name="TextovéPole 1"/>
          <p:cNvSpPr txBox="1">
            <a:spLocks noChangeArrowheads="1"/>
          </p:cNvSpPr>
          <p:nvPr/>
        </p:nvSpPr>
        <p:spPr bwMode="auto">
          <a:xfrm>
            <a:off x="392906" y="1949054"/>
            <a:ext cx="8243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660" y="2204864"/>
            <a:ext cx="3086671" cy="798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DĚKUJEME </a:t>
            </a:r>
            <a:br>
              <a:rPr lang="cs-CZ" dirty="0" smtClean="0"/>
            </a:br>
            <a:r>
              <a:rPr lang="cs-CZ" dirty="0" smtClean="0"/>
              <a:t>ZA POZORNOST</a:t>
            </a:r>
            <a:endParaRPr lang="cs-CZ" dirty="0"/>
          </a:p>
        </p:txBody>
      </p:sp>
      <p:pic>
        <p:nvPicPr>
          <p:cNvPr id="36869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4552951"/>
            <a:ext cx="93226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25272"/>
              </p:ext>
            </p:extLst>
          </p:nvPr>
        </p:nvGraphicFramePr>
        <p:xfrm>
          <a:off x="1261467" y="4376738"/>
          <a:ext cx="6506766" cy="16240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5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3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a výstavba a.s</a:t>
                      </a:r>
                      <a:r>
                        <a:rPr 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2579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dirty="0" err="1">
                          <a:effectLst/>
                        </a:rPr>
                        <a:t>Sweco</a:t>
                      </a:r>
                      <a:r>
                        <a:rPr lang="cs-CZ" sz="1300" b="1" dirty="0">
                          <a:effectLst/>
                        </a:rPr>
                        <a:t> </a:t>
                      </a:r>
                      <a:r>
                        <a:rPr lang="cs-CZ" sz="1300" b="1" dirty="0" err="1" smtClean="0">
                          <a:effectLst/>
                        </a:rPr>
                        <a:t>Hydroprojekt</a:t>
                      </a:r>
                      <a:r>
                        <a:rPr lang="cs-CZ" sz="1300" b="1" dirty="0" smtClean="0">
                          <a:effectLst/>
                        </a:rPr>
                        <a:t> </a:t>
                      </a:r>
                      <a:r>
                        <a:rPr lang="cs-CZ" sz="1300" b="1" dirty="0">
                          <a:effectLst/>
                        </a:rPr>
                        <a:t>a.s.</a:t>
                      </a:r>
                      <a:endParaRPr lang="cs-CZ" sz="1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25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6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b="0" dirty="0" smtClean="0">
                          <a:effectLst/>
                        </a:rPr>
                        <a:t>www. vrv.cz</a:t>
                      </a:r>
                      <a:endParaRPr lang="cs-CZ" sz="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6877" name="Obrázek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1" y="4470797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0" name="Obdélník 9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1" name="Obrázek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bdélník 13"/>
          <p:cNvSpPr/>
          <p:nvPr/>
        </p:nvSpPr>
        <p:spPr>
          <a:xfrm>
            <a:off x="7173449" y="3629580"/>
            <a:ext cx="16061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cs-CZ" sz="1200" i="1" cap="all" dirty="0" smtClean="0">
                <a:solidFill>
                  <a:srgbClr val="000000"/>
                </a:solidFill>
                <a:latin typeface="Sweco Sans" charset="-18"/>
              </a:rPr>
              <a:t>Obecnice 05/2018</a:t>
            </a:r>
            <a:endParaRPr lang="cs-CZ" sz="1200" i="1" dirty="0">
              <a:solidFill>
                <a:srgbClr val="000000"/>
              </a:solidFill>
              <a:latin typeface="Sweco Sans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392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19461" name="TextovéPole 1"/>
          <p:cNvSpPr txBox="1">
            <a:spLocks noChangeArrowheads="1"/>
          </p:cNvSpPr>
          <p:nvPr/>
        </p:nvSpPr>
        <p:spPr bwMode="auto">
          <a:xfrm>
            <a:off x="271884" y="989906"/>
            <a:ext cx="8243888" cy="18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r>
              <a:rPr lang="cs-CZ" altLang="cs-CZ" dirty="0"/>
              <a:t>Objednatel studie: </a:t>
            </a:r>
            <a:r>
              <a:rPr lang="cs-CZ" altLang="cs-CZ" dirty="0" smtClean="0"/>
              <a:t>	</a:t>
            </a:r>
            <a:r>
              <a:rPr lang="cs-CZ" b="1" dirty="0" smtClean="0">
                <a:solidFill>
                  <a:srgbClr val="000000"/>
                </a:solidFill>
              </a:rPr>
              <a:t>Středočeský kraj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Zpracovatel studie: </a:t>
            </a:r>
            <a:r>
              <a:rPr lang="cs-CZ" altLang="cs-CZ" b="1" dirty="0" smtClean="0"/>
              <a:t> 	</a:t>
            </a:r>
            <a:r>
              <a:rPr lang="cs-CZ" altLang="cs-CZ" b="1" dirty="0" smtClean="0">
                <a:solidFill>
                  <a:srgbClr val="000000"/>
                </a:solidFill>
              </a:rPr>
              <a:t>Společnost </a:t>
            </a:r>
            <a:r>
              <a:rPr lang="cs-CZ" altLang="cs-CZ" b="1" dirty="0">
                <a:solidFill>
                  <a:srgbClr val="000000"/>
                </a:solidFill>
              </a:rPr>
              <a:t>„SHDP + </a:t>
            </a:r>
            <a:r>
              <a:rPr lang="cs-CZ" altLang="cs-CZ" b="1" dirty="0" smtClean="0">
                <a:solidFill>
                  <a:srgbClr val="000000"/>
                </a:solidFill>
              </a:rPr>
              <a:t>VRV“</a:t>
            </a:r>
            <a:endParaRPr lang="cs-CZ" altLang="cs-CZ" b="1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Zahájení prací na studii: </a:t>
            </a:r>
            <a:r>
              <a:rPr lang="cs-CZ" altLang="cs-CZ" dirty="0" smtClean="0"/>
              <a:t>	</a:t>
            </a:r>
            <a:r>
              <a:rPr lang="cs-CZ" altLang="cs-CZ" b="1" dirty="0" smtClean="0">
                <a:solidFill>
                  <a:srgbClr val="000000"/>
                </a:solidFill>
              </a:rPr>
              <a:t>04/2018</a:t>
            </a:r>
            <a:endParaRPr lang="cs-CZ" altLang="cs-CZ" sz="1500" b="1" dirty="0">
              <a:solidFill>
                <a:srgbClr val="000000"/>
              </a:solidFill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cs-CZ" altLang="cs-CZ" b="1" dirty="0"/>
          </a:p>
        </p:txBody>
      </p:sp>
      <p:pic>
        <p:nvPicPr>
          <p:cNvPr id="19463" name="Obrázek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06" y="1592758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e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777" y="1586061"/>
            <a:ext cx="931069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523756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Základní informace o projektu: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5" name="Obdélník 4"/>
          <p:cNvSpPr/>
          <p:nvPr/>
        </p:nvSpPr>
        <p:spPr>
          <a:xfrm>
            <a:off x="255835" y="3140968"/>
            <a:ext cx="8547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u="sng" dirty="0" smtClean="0">
                <a:solidFill>
                  <a:srgbClr val="000000"/>
                </a:solidFill>
                <a:latin typeface="Sweco Sans" charset="-18"/>
              </a:rPr>
              <a:t>OPŽP – podporované oblasti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Prioritní osa 1 (čistota vody) 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– Zlepšování kvality vod a snižování rizika povodní</a:t>
            </a:r>
          </a:p>
          <a:p>
            <a:pPr lvl="0"/>
            <a:endParaRPr lang="cs-CZ" b="1" dirty="0" smtClean="0">
              <a:solidFill>
                <a:srgbClr val="000000"/>
              </a:solidFill>
              <a:latin typeface="Sweco Sans" charset="-18"/>
            </a:endParaRP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Cíl dílčí oblasti 1.4 – podpořit preventivní protipovodňová opatření:</a:t>
            </a:r>
          </a:p>
          <a:p>
            <a:pPr lvl="0" algn="just"/>
            <a:r>
              <a:rPr lang="cs-CZ" dirty="0" smtClean="0"/>
              <a:t>Studie </a:t>
            </a:r>
            <a:r>
              <a:rPr lang="cs-CZ" dirty="0"/>
              <a:t>odtokových poměrů včetně návrhů možných protipovodňových opatření v oblastech s potenciálním povodňovým </a:t>
            </a:r>
            <a:r>
              <a:rPr lang="cs-CZ" dirty="0" smtClean="0"/>
              <a:t>rizikem, </a:t>
            </a:r>
            <a:r>
              <a:rPr lang="cs-CZ" dirty="0"/>
              <a:t>jako podklad pro následnou realizaci vybraných protipovodňových opatření včetně přírodě blízkých protipovodňových opatření.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16" name="Obrázek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93" y="943294"/>
            <a:ext cx="2188210" cy="427990"/>
          </a:xfrm>
          <a:prstGeom prst="rect">
            <a:avLst/>
          </a:prstGeom>
        </p:spPr>
      </p:pic>
      <p:pic>
        <p:nvPicPr>
          <p:cNvPr id="21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409" y="3140968"/>
            <a:ext cx="2407071" cy="7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Obsah prezentace 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353318" y="980728"/>
            <a:ext cx="8539161" cy="91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Etapa C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Dosavadní průběh projednání studie</a:t>
            </a:r>
          </a:p>
        </p:txBody>
      </p:sp>
    </p:spTree>
    <p:extLst>
      <p:ext uri="{BB962C8B-B14F-4D97-AF65-F5344CB8AC3E}">
        <p14:creationId xmlns:p14="http://schemas.microsoft.com/office/powerpoint/2010/main" val="4043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4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</a:t>
            </a:r>
            <a:r>
              <a:rPr lang="cs-CZ" kern="0" dirty="0" smtClean="0"/>
              <a:t>průběh </a:t>
            </a:r>
            <a:r>
              <a:rPr lang="cs-CZ" kern="0" dirty="0"/>
              <a:t>projednání :</a:t>
            </a:r>
            <a:r>
              <a:rPr lang="cs-CZ" kern="0" dirty="0" smtClean="0"/>
              <a:t/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68915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Předpokládaný harmonogram projednání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Povodí Vltavy, Lesy ČR, AOPK ČR				- září 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Prezentace dotčeným obcím, projednání			- říjen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Obeslání dotčených vlastníků a uživatelů pozemků		- listopad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Vyhodnocení projednání, odevzdání etapy C		- prosinec</a:t>
            </a: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5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</a:t>
            </a:r>
            <a:r>
              <a:rPr lang="cs-CZ" kern="0" dirty="0" smtClean="0"/>
              <a:t>průběh </a:t>
            </a:r>
            <a:r>
              <a:rPr lang="cs-CZ" kern="0" dirty="0"/>
              <a:t>projednání :</a:t>
            </a:r>
            <a:r>
              <a:rPr lang="cs-CZ" kern="0" dirty="0" smtClean="0"/>
              <a:t/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68915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Povodí Vltavy </a:t>
            </a:r>
            <a:r>
              <a:rPr lang="cs-CZ" b="1" u="sng" dirty="0" err="1" smtClean="0">
                <a:solidFill>
                  <a:srgbClr val="000000"/>
                </a:solidFill>
              </a:rPr>
              <a:t>s.p</a:t>
            </a:r>
            <a:r>
              <a:rPr lang="cs-CZ" b="1" u="sng" dirty="0" smtClean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Prezentace návrhů dne 1.10 za účasti GŘ, ZB, PS Beroun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Doporučení neobesílat vlastníky dotčené návrhem významných VN, které jsou předmětem SO 03 (řešeno jinou formou, např. lokality LAPV)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Aktualizovány podklady k některým lokalitám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Záměr obce Kačice na výsadbu zeleně podél Loděnice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Studie úpravy území (?) na LB Berounky pod Berounem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Dne 7.10 poslána oficiální žádost o vyjádření ke </a:t>
            </a:r>
            <a:r>
              <a:rPr lang="cs-CZ" b="1" dirty="0" smtClean="0">
                <a:solidFill>
                  <a:srgbClr val="000000"/>
                </a:solidFill>
              </a:rPr>
              <a:t>studii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Vzhledem k charakteru vlastníka (správce) pozemků nebude předmětem žádosti výpis konkrétních pozemků </a:t>
            </a: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6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</a:t>
            </a:r>
            <a:r>
              <a:rPr lang="cs-CZ" kern="0" dirty="0" smtClean="0"/>
              <a:t>průběh </a:t>
            </a:r>
            <a:r>
              <a:rPr lang="cs-CZ" kern="0" dirty="0"/>
              <a:t>projednání :</a:t>
            </a:r>
            <a:r>
              <a:rPr lang="cs-CZ" kern="0" dirty="0" smtClean="0"/>
              <a:t/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6891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Lesy ČR </a:t>
            </a:r>
            <a:r>
              <a:rPr lang="cs-CZ" b="1" u="sng" dirty="0" err="1" smtClean="0">
                <a:solidFill>
                  <a:srgbClr val="000000"/>
                </a:solidFill>
              </a:rPr>
              <a:t>s.p</a:t>
            </a:r>
            <a:r>
              <a:rPr lang="cs-CZ" b="1" u="sng" dirty="0" smtClean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Prezentace návrhů dne 4.10 na ST - oblast povodí Berounka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Obeslání některých vybraných „menších“ VN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Předmětem žádosti bude požadavek na vyjádření ke konkrétním pozemkům (pozemky </a:t>
            </a:r>
            <a:r>
              <a:rPr lang="cs-CZ" b="1" i="1" dirty="0" smtClean="0">
                <a:solidFill>
                  <a:srgbClr val="000000"/>
                </a:solidFill>
              </a:rPr>
              <a:t>koryto vodního toku / lesní pozemky</a:t>
            </a:r>
            <a:r>
              <a:rPr lang="cs-CZ" b="1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7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</a:t>
            </a:r>
            <a:r>
              <a:rPr lang="cs-CZ" kern="0" dirty="0" smtClean="0"/>
              <a:t>průběh </a:t>
            </a:r>
            <a:r>
              <a:rPr lang="cs-CZ" kern="0" dirty="0"/>
              <a:t>projednání :</a:t>
            </a:r>
            <a:r>
              <a:rPr lang="cs-CZ" kern="0" dirty="0" smtClean="0"/>
              <a:t/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68915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KÚ Středočeského kraje</a:t>
            </a: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AOPK ČR</a:t>
            </a: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d</a:t>
            </a:r>
            <a:r>
              <a:rPr lang="cs-CZ" b="1" u="sng" dirty="0" smtClean="0">
                <a:solidFill>
                  <a:srgbClr val="000000"/>
                </a:solidFill>
              </a:rPr>
              <a:t>otčená ORP (územní plánování, životní prostředí)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odeslány písemné </a:t>
            </a:r>
            <a:r>
              <a:rPr lang="cs-CZ" b="1" dirty="0" smtClean="0">
                <a:solidFill>
                  <a:srgbClr val="000000"/>
                </a:solidFill>
              </a:rPr>
              <a:t>žádosti na přelomu září/října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8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</a:t>
            </a:r>
            <a:r>
              <a:rPr lang="cs-CZ" kern="0" dirty="0" smtClean="0"/>
              <a:t> průběh projednání: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Dotčené obce – veřejná projednání po jednotlivých ORP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14.10 ORP Černošice + HMP (19 obcí v Radotíně)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22.10 ORP Příbram (13 obcí v Příbrami)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24.10 ORP Rakovník a Kralovice (15 obcí v Rakovníku)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24.10 ORP </a:t>
            </a:r>
            <a:r>
              <a:rPr lang="cs-CZ" b="1" dirty="0" smtClean="0">
                <a:solidFill>
                  <a:srgbClr val="000000"/>
                </a:solidFill>
              </a:rPr>
              <a:t>Kladno </a:t>
            </a:r>
            <a:r>
              <a:rPr lang="cs-CZ" b="1" dirty="0">
                <a:solidFill>
                  <a:srgbClr val="000000"/>
                </a:solidFill>
              </a:rPr>
              <a:t>a </a:t>
            </a:r>
            <a:r>
              <a:rPr lang="cs-CZ" b="1" dirty="0" smtClean="0">
                <a:solidFill>
                  <a:srgbClr val="000000"/>
                </a:solidFill>
              </a:rPr>
              <a:t>část Rakovníka (13 </a:t>
            </a:r>
            <a:r>
              <a:rPr lang="cs-CZ" b="1" dirty="0">
                <a:solidFill>
                  <a:srgbClr val="000000"/>
                </a:solidFill>
              </a:rPr>
              <a:t>obcí v Rakovníku</a:t>
            </a:r>
            <a:r>
              <a:rPr lang="cs-CZ" b="1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25.10 ORP Hořovice (22 obcí v Hořovicích)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31.10 ORP Beroun (16 obcí pod soutokem </a:t>
            </a: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		   s </a:t>
            </a:r>
            <a:r>
              <a:rPr lang="cs-CZ" b="1" dirty="0" err="1" smtClean="0">
                <a:solidFill>
                  <a:srgbClr val="000000"/>
                </a:solidFill>
              </a:rPr>
              <a:t>Litavkou</a:t>
            </a:r>
            <a:r>
              <a:rPr lang="cs-CZ" b="1" dirty="0" smtClean="0">
                <a:solidFill>
                  <a:srgbClr val="000000"/>
                </a:solidFill>
              </a:rPr>
              <a:t> v Berouně)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31.10 ORP Beroun (</a:t>
            </a:r>
            <a:r>
              <a:rPr lang="cs-CZ" b="1" dirty="0" smtClean="0">
                <a:solidFill>
                  <a:srgbClr val="000000"/>
                </a:solidFill>
              </a:rPr>
              <a:t>15 </a:t>
            </a:r>
            <a:r>
              <a:rPr lang="cs-CZ" b="1" dirty="0">
                <a:solidFill>
                  <a:srgbClr val="000000"/>
                </a:solidFill>
              </a:rPr>
              <a:t>obcí </a:t>
            </a:r>
            <a:r>
              <a:rPr lang="cs-CZ" b="1" dirty="0" smtClean="0">
                <a:solidFill>
                  <a:srgbClr val="000000"/>
                </a:solidFill>
              </a:rPr>
              <a:t>nad </a:t>
            </a:r>
            <a:r>
              <a:rPr lang="cs-CZ" b="1" dirty="0">
                <a:solidFill>
                  <a:srgbClr val="000000"/>
                </a:solidFill>
              </a:rPr>
              <a:t>soutokem </a:t>
            </a:r>
            <a:endParaRPr lang="cs-CZ" b="1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>
                <a:solidFill>
                  <a:srgbClr val="000000"/>
                </a:solidFill>
              </a:rPr>
              <a:t>	</a:t>
            </a:r>
            <a:r>
              <a:rPr lang="cs-CZ" b="1" dirty="0" smtClean="0">
                <a:solidFill>
                  <a:srgbClr val="000000"/>
                </a:solidFill>
              </a:rPr>
              <a:t>		   s </a:t>
            </a:r>
            <a:r>
              <a:rPr lang="cs-CZ" b="1" dirty="0" err="1">
                <a:solidFill>
                  <a:srgbClr val="000000"/>
                </a:solidFill>
              </a:rPr>
              <a:t>Litavkou</a:t>
            </a:r>
            <a:r>
              <a:rPr lang="cs-CZ" b="1" dirty="0">
                <a:solidFill>
                  <a:srgbClr val="000000"/>
                </a:solidFill>
              </a:rPr>
              <a:t> v Berouně)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742" y="3429000"/>
            <a:ext cx="3182308" cy="2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9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průběh projednání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5601009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vlastníci 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mimo území dotčená realizací KPÚ (ukončené před méně než 5-ti lety, probíhající), dalšími SOP nebo dalšími studiemi a dokumentacemi 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uživatelé pozemků </a:t>
            </a:r>
          </a:p>
          <a:p>
            <a:pPr marL="269875" lvl="0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(tam, kde je nově plánován rozliv)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p</a:t>
            </a:r>
            <a:r>
              <a:rPr lang="cs-CZ" b="1" dirty="0" smtClean="0">
                <a:solidFill>
                  <a:srgbClr val="000000"/>
                </a:solidFill>
              </a:rPr>
              <a:t>ro VN mimo SO 03</a:t>
            </a: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549" y="778071"/>
            <a:ext cx="3507954" cy="34168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549" y="4330061"/>
            <a:ext cx="3507954" cy="11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ECO-template PP">
  <a:themeElements>
    <a:clrScheme name="Generell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Gener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ell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Intro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10185</TotalTime>
  <Words>557</Words>
  <Application>Microsoft Office PowerPoint</Application>
  <PresentationFormat>Předvádění na obrazovce (4:3)</PresentationFormat>
  <Paragraphs>124</Paragraphs>
  <Slides>15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Sweco Sans</vt:lpstr>
      <vt:lpstr>Times New Roman</vt:lpstr>
      <vt:lpstr>SWECO-template PP</vt:lpstr>
      <vt:lpstr>Intro</vt:lpstr>
      <vt:lpstr>think-cell Slide</vt:lpstr>
      <vt:lpstr>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 ZA POZORNOST</vt:lpstr>
    </vt:vector>
  </TitlesOfParts>
  <Company>HYDROPROJEKT CZ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Stdnička</dc:creator>
  <cp:lastModifiedBy>Hofman Ladislav</cp:lastModifiedBy>
  <cp:revision>784</cp:revision>
  <cp:lastPrinted>2019-09-05T11:17:19Z</cp:lastPrinted>
  <dcterms:created xsi:type="dcterms:W3CDTF">2009-06-30T06:13:43Z</dcterms:created>
  <dcterms:modified xsi:type="dcterms:W3CDTF">2019-11-08T09:50:27Z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OK_Template">
    <vt:lpwstr>OH03e 2009-03-20</vt:lpwstr>
  </property>
</Properties>
</file>