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14" r:id="rId3"/>
    <p:sldId id="348" r:id="rId4"/>
    <p:sldId id="352" r:id="rId5"/>
    <p:sldId id="396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10" r:id="rId17"/>
    <p:sldId id="409" r:id="rId18"/>
    <p:sldId id="397" r:id="rId19"/>
    <p:sldId id="349" r:id="rId20"/>
  </p:sldIdLst>
  <p:sldSz cx="9144000" cy="6858000" type="screen4x3"/>
  <p:notesSz cx="9926638" cy="679767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FF"/>
    <a:srgbClr val="9933FF"/>
    <a:srgbClr val="FF0000"/>
    <a:srgbClr val="FF9933"/>
    <a:srgbClr val="FFFF00"/>
    <a:srgbClr val="91A9C4"/>
    <a:srgbClr val="CC66FF"/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 autoAdjust="0"/>
    <p:restoredTop sz="96437" autoAdjust="0"/>
  </p:normalViewPr>
  <p:slideViewPr>
    <p:cSldViewPr snapToObjects="1">
      <p:cViewPr varScale="1">
        <p:scale>
          <a:sx n="113" d="100"/>
          <a:sy n="113" d="100"/>
        </p:scale>
        <p:origin x="18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696" y="1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696" y="6456378"/>
            <a:ext cx="4302625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AC956-7DC8-4324-802F-E2B6D76F74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0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018" y="1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398837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205" y="3229279"/>
            <a:ext cx="7942238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018" y="6456378"/>
            <a:ext cx="4300307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fld id="{AE8519D8-ACA6-4553-96AF-A6D40BAB8A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6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AAEE9244-3318-4F4A-B958-E4A495FF025C}" type="slidenum">
              <a:rPr lang="en-GB" altLang="cs-CZ">
                <a:latin typeface="Calibri" pitchFamily="34" charset="0"/>
              </a:rPr>
              <a:pPr/>
              <a:t>1</a:t>
            </a:fld>
            <a:endParaRPr lang="en-GB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519D8-ACA6-4553-96AF-A6D40BAB8AB9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07950" y="6407150"/>
            <a:ext cx="8928100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ext Box 10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8" name="Freeform 122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Oval 123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124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5" name="Rectangle 1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1891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827088" y="4660900"/>
            <a:ext cx="7524750" cy="641350"/>
          </a:xfrm>
        </p:spPr>
        <p:txBody>
          <a:bodyPr lIns="91440" tIns="45720" rIns="91440" bIns="45720" anchor="t">
            <a:sp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161892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233988"/>
            <a:ext cx="7524750" cy="360362"/>
          </a:xfrm>
        </p:spPr>
        <p:txBody>
          <a:bodyPr lIns="91440" tIns="45720" rIns="91440" bIns="45720">
            <a:spAutoFit/>
          </a:bodyPr>
          <a:lstStyle>
            <a:lvl1pPr>
              <a:defRPr sz="1600" b="1"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16" name="Rectangle 10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7737-8FA5-4244-B785-291C2C57AE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Rectangle 11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63C2-94D1-46ED-A7AC-808C63C86A6B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52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2D4C-C93F-494A-8D1A-A5ADA335B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4758-6E60-4FC3-AD10-B246ED4028CE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3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1D6A-DA9F-44B7-93CC-99576D7829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839D-A064-4AA0-92E6-2187FB72574B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9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1242-5564-4F93-8E4E-06B5E1241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E276-E646-4570-B4CB-36E00D11E727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01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808163"/>
            <a:ext cx="3921125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6613" y="4133850"/>
            <a:ext cx="3921125" cy="21748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8856-6A16-4545-9098-9593E3E20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436-E9A0-4D1F-A496-295F41DEC3A9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ida (1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024813" y="263525"/>
            <a:ext cx="921544" cy="373063"/>
            <a:chOff x="6766" y="132"/>
            <a:chExt cx="673" cy="2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weco Sans" charset="-1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weco Sans" charset="-1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weco Sans" charset="-1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weco Sans" charset="-1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weco Sans" charset="-1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9pPr>
            </a:lstStyle>
            <a:p>
              <a:pPr eaLnBrk="1" hangingPunct="1"/>
              <a:endParaRPr lang="en-GB" altLang="cs-CZ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41 w 45"/>
                <a:gd name="T1" fmla="*/ 72 h 47"/>
                <a:gd name="T2" fmla="*/ 59 w 45"/>
                <a:gd name="T3" fmla="*/ 44 h 47"/>
                <a:gd name="T4" fmla="*/ 41 w 45"/>
                <a:gd name="T5" fmla="*/ 17 h 47"/>
                <a:gd name="T6" fmla="*/ 22 w 45"/>
                <a:gd name="T7" fmla="*/ 44 h 47"/>
                <a:gd name="T8" fmla="*/ 41 w 45"/>
                <a:gd name="T9" fmla="*/ 72 h 47"/>
                <a:gd name="T10" fmla="*/ 41 w 45"/>
                <a:gd name="T11" fmla="*/ 0 h 47"/>
                <a:gd name="T12" fmla="*/ 83 w 45"/>
                <a:gd name="T13" fmla="*/ 44 h 47"/>
                <a:gd name="T14" fmla="*/ 41 w 45"/>
                <a:gd name="T15" fmla="*/ 89 h 47"/>
                <a:gd name="T16" fmla="*/ 0 w 45"/>
                <a:gd name="T17" fmla="*/ 44 h 47"/>
                <a:gd name="T18" fmla="*/ 41 w 45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49 w 39"/>
                <a:gd name="T1" fmla="*/ 0 h 47"/>
                <a:gd name="T2" fmla="*/ 73 w 39"/>
                <a:gd name="T3" fmla="*/ 4 h 47"/>
                <a:gd name="T4" fmla="*/ 71 w 39"/>
                <a:gd name="T5" fmla="*/ 23 h 47"/>
                <a:gd name="T6" fmla="*/ 49 w 39"/>
                <a:gd name="T7" fmla="*/ 17 h 47"/>
                <a:gd name="T8" fmla="*/ 22 w 39"/>
                <a:gd name="T9" fmla="*/ 44 h 47"/>
                <a:gd name="T10" fmla="*/ 51 w 39"/>
                <a:gd name="T11" fmla="*/ 72 h 47"/>
                <a:gd name="T12" fmla="*/ 71 w 39"/>
                <a:gd name="T13" fmla="*/ 66 h 47"/>
                <a:gd name="T14" fmla="*/ 73 w 39"/>
                <a:gd name="T15" fmla="*/ 85 h 47"/>
                <a:gd name="T16" fmla="*/ 49 w 39"/>
                <a:gd name="T17" fmla="*/ 89 h 47"/>
                <a:gd name="T18" fmla="*/ 0 w 39"/>
                <a:gd name="T19" fmla="*/ 44 h 47"/>
                <a:gd name="T20" fmla="*/ 49 w 3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37 w 34"/>
                <a:gd name="T1" fmla="*/ 0 h 47"/>
                <a:gd name="T2" fmla="*/ 57 w 34"/>
                <a:gd name="T3" fmla="*/ 4 h 47"/>
                <a:gd name="T4" fmla="*/ 56 w 34"/>
                <a:gd name="T5" fmla="*/ 21 h 47"/>
                <a:gd name="T6" fmla="*/ 37 w 34"/>
                <a:gd name="T7" fmla="*/ 17 h 47"/>
                <a:gd name="T8" fmla="*/ 22 w 34"/>
                <a:gd name="T9" fmla="*/ 25 h 47"/>
                <a:gd name="T10" fmla="*/ 63 w 34"/>
                <a:gd name="T11" fmla="*/ 61 h 47"/>
                <a:gd name="T12" fmla="*/ 26 w 34"/>
                <a:gd name="T13" fmla="*/ 89 h 47"/>
                <a:gd name="T14" fmla="*/ 0 w 34"/>
                <a:gd name="T15" fmla="*/ 85 h 47"/>
                <a:gd name="T16" fmla="*/ 2 w 34"/>
                <a:gd name="T17" fmla="*/ 66 h 47"/>
                <a:gd name="T18" fmla="*/ 26 w 34"/>
                <a:gd name="T19" fmla="*/ 72 h 47"/>
                <a:gd name="T20" fmla="*/ 39 w 34"/>
                <a:gd name="T21" fmla="*/ 62 h 47"/>
                <a:gd name="T22" fmla="*/ 0 w 34"/>
                <a:gd name="T23" fmla="*/ 27 h 47"/>
                <a:gd name="T24" fmla="*/ 37 w 34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1921669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49330-318E-495F-A37C-4849A6ACC1F6}" type="datetime1">
              <a:rPr lang="sv-SE"/>
              <a:pPr>
                <a:defRPr/>
              </a:pPr>
              <a:t>2020-01-09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60351"/>
            <a:ext cx="902494" cy="365125"/>
          </a:xfrm>
        </p:spPr>
        <p:txBody>
          <a:bodyPr/>
          <a:lstStyle>
            <a:lvl1pPr>
              <a:defRPr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6A1455-6A4A-4056-944B-E55FC4B204C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8114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2788-C8AE-4A3A-A088-D2D3DE0FB72F}" type="datetime1">
              <a:rPr lang="sv-SE"/>
              <a:pPr>
                <a:defRPr/>
              </a:pPr>
              <a:t>2020-01-09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B91A-13D6-49E7-84A9-A72BB37B879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9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67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950" y="4356100"/>
            <a:ext cx="8928100" cy="1268413"/>
          </a:xfrm>
        </p:spPr>
        <p:txBody>
          <a:bodyPr lIns="91440" tIns="45720" rIns="91440" bIns="45720"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7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897313"/>
            <a:ext cx="8928100" cy="360362"/>
          </a:xfrm>
        </p:spPr>
        <p:txBody>
          <a:bodyPr lIns="91440" tIns="45720" rIns="91440" bIns="45720">
            <a:spAutoFit/>
          </a:bodyPr>
          <a:lstStyle>
            <a:lvl1pPr algn="ctr">
              <a:defRPr sz="16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F76-83B4-45EF-B0E7-209870BC9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314-7684-401C-B2CB-ED7F07114F36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4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BA1E-F433-4BDB-B23C-34AB1D666B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8EEE-3ECB-4513-B219-171485683319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65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F497-C43D-448F-9079-00E7DB731D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620-9ECB-4C38-8D8F-CDC54471CAD3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15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3946-0127-44D7-B6AB-6DA092913C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2FB7-F144-4681-B105-90A8C1F47D36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F79E-B045-4C77-A7E2-1D21569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04F7-A47D-4451-9CF1-032F7178CE66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65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828F-91D3-4774-918C-7B56CE2566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6DA-1C87-4393-BED3-DAC6FBE42081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6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BC84-3BB9-4098-A70D-3625F1908E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C65B-D5D1-4ADB-9A8C-B067E1195E34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63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6E6F-3AA3-4DB4-A903-9D0C5D5C54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F0F2-2D71-4B0E-AF84-9DA9ECE017A1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98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D6E0-2462-4326-BDD3-8CFA5AB18D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4C41-D979-4681-B29C-BF3560ACC290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6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E2D2-0700-4F92-AD19-B128B6A2BB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89C3-A36E-44E3-A53F-4BCF5CC995FA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23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C07C-A53A-4936-A61F-9B8CC9D503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BC4E-3527-488D-B34B-27E06E7E378A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87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0F46-FE36-4101-8029-D4FC7478F5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CC76-395F-4025-889A-60421CEF7B5E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C832-F329-4672-B245-5675F8E1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BD70-38B6-4C7E-B611-3E6D656DEB10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F12F-8E9F-4C0E-999D-2896E4596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148A-D08D-41B6-8B56-71E295331AFB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8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B66D-229B-4FDD-B324-47089830B5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2FBD-EAA8-48C2-BEDD-924B5DA573DC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5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EB15-B51F-4860-B995-A2AC97E54C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0261-50CB-4DB0-B1BB-077D73F057C6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0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DAD8-9224-4B8F-9526-528C558F9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A994-220F-4D88-8EA1-D50E6799962F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57C-EDF4-46E3-BD9F-DE177AD0BF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F640-023A-45AD-8AB3-7D9BE62F87FA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44CD-FC5F-42A3-BFAB-CABCC75147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495F-870C-4CD2-A5C6-88C730D39B1C}" type="datetime1">
              <a:rPr lang="sv-SE" smtClean="0"/>
              <a:t>2020-01-09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18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1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7" name="Text Box 69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516E99C-B18A-46CF-B1E7-42534D39E9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60849" name="Text Box 8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160850" name="Text Box 8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1032" name="Rectangle 8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3" name="Rectangle 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6091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0914" name="Rectangle 1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8804247-EAEA-459F-A511-56467E2C45D2}" type="datetime1">
              <a:rPr lang="sv-SE" smtClean="0"/>
              <a:t>2020-01-09</a:t>
            </a:fld>
            <a:endParaRPr lang="sv-SE"/>
          </a:p>
        </p:txBody>
      </p:sp>
      <p:grpSp>
        <p:nvGrpSpPr>
          <p:cNvPr id="1036" name="Group 14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160917" name="Freeform 14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9" name="Freeform 15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0" name="Freeform 15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1" name="Freeform 15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2" name="Freeform 15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3" name="Freeform 15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60924" name="Rectangle 1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40" r:id="rId14"/>
    <p:sldLayoutId id="21474838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4" name="Rectangle 2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5" name="Rectangle 29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697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7DD95-AC88-4042-8029-9622FB3A70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69728" name="Text Box 3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669729" name="Text Box 3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205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7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97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69733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19E56A3-4A06-4906-A1C4-DC2C7E92FC1E}" type="datetime1">
              <a:rPr lang="sv-SE" smtClean="0"/>
              <a:t>2020-01-09</a:t>
            </a:fld>
            <a:endParaRPr lang="sv-SE"/>
          </a:p>
        </p:txBody>
      </p:sp>
      <p:grpSp>
        <p:nvGrpSpPr>
          <p:cNvPr id="2060" name="Group 3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669735" name="Freeform 3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6" name="Oval 4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7" name="Freeform 4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8" name="Freeform 4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9" name="Freeform 4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0" name="Freeform 4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1" name="Freeform 4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69742" name="Rectangl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cz/url?sa=i&amp;source=images&amp;cd=&amp;cad=rja&amp;uact=8&amp;ved=2ahUKEwjdsfSG66zbAhWoHJoKHR22D44QjRx6BAgBEAU&amp;url=http://www.ceskatelevize.cz/ct24/regiony/2489779-povoden-v-obecnici-znicila-most-pro-vodu-musi-lide-k-cisterne&amp;psig=AOvVaw2_opJ8VOA3QXfVSpkWZj4L&amp;ust=152774908799465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76241"/>
              </p:ext>
            </p:extLst>
          </p:nvPr>
        </p:nvGraphicFramePr>
        <p:xfrm>
          <a:off x="1574006" y="4692651"/>
          <a:ext cx="6111479" cy="21653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výstavba a.s</a:t>
                      </a:r>
                      <a:r>
                        <a:rPr lang="cs-CZ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3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34387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Sweco </a:t>
                      </a: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Hydroprojekt 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a.s.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343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28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solidFill>
                            <a:schemeClr val="bg1"/>
                          </a:solidFill>
                          <a:effectLst/>
                        </a:rPr>
                        <a:t>www. vrv.cz</a:t>
                      </a:r>
                      <a:endParaRPr lang="cs-CZ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sv-SE" sz="2800" dirty="0"/>
          </a:p>
        </p:txBody>
      </p:sp>
      <p:sp>
        <p:nvSpPr>
          <p:cNvPr id="17418" name="Platshållare för bild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1FA35273-ECC5-45B7-8E32-DF71110FA1BD}" type="slidenum">
              <a:rPr lang="en-GB" altLang="cs-CZ"/>
              <a:pPr/>
              <a:t>1</a:t>
            </a:fld>
            <a:endParaRPr lang="en-GB" altLang="cs-CZ"/>
          </a:p>
        </p:txBody>
      </p:sp>
      <p:sp>
        <p:nvSpPr>
          <p:cNvPr id="17420" name="TextovéPole 21"/>
          <p:cNvSpPr txBox="1">
            <a:spLocks noChangeArrowheads="1"/>
          </p:cNvSpPr>
          <p:nvPr/>
        </p:nvSpPr>
        <p:spPr bwMode="auto">
          <a:xfrm>
            <a:off x="1672800" y="3478886"/>
            <a:ext cx="5735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i="1" dirty="0" smtClean="0">
                <a:solidFill>
                  <a:schemeClr val="bg1"/>
                </a:solidFill>
              </a:rPr>
              <a:t>Praha 10.1.2020</a:t>
            </a:r>
            <a:endParaRPr lang="cs-CZ" altLang="cs-CZ" sz="2600" i="1" dirty="0">
              <a:solidFill>
                <a:schemeClr val="bg1"/>
              </a:solidFill>
            </a:endParaRPr>
          </a:p>
        </p:txBody>
      </p:sp>
      <p:sp>
        <p:nvSpPr>
          <p:cNvPr id="17421" name="TextovéPole 22"/>
          <p:cNvSpPr txBox="1">
            <a:spLocks noChangeArrowheads="1"/>
          </p:cNvSpPr>
          <p:nvPr/>
        </p:nvSpPr>
        <p:spPr bwMode="auto">
          <a:xfrm>
            <a:off x="0" y="408622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Společnost „SHDP </a:t>
            </a:r>
            <a:r>
              <a:rPr lang="cs-CZ" altLang="cs-CZ" sz="26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VRV“</a:t>
            </a:r>
            <a:r>
              <a:rPr lang="cs-CZ" altLang="cs-CZ" sz="2600" b="1" dirty="0" smtClean="0">
                <a:latin typeface="+mj-lt"/>
              </a:rPr>
              <a:t>V</a:t>
            </a:r>
            <a:endParaRPr lang="cs-CZ" altLang="cs-CZ" sz="2600" dirty="0">
              <a:latin typeface="+mj-lt"/>
            </a:endParaRPr>
          </a:p>
        </p:txBody>
      </p:sp>
      <p:grpSp>
        <p:nvGrpSpPr>
          <p:cNvPr id="17423" name="Skupina 6"/>
          <p:cNvGrpSpPr>
            <a:grpSpLocks/>
          </p:cNvGrpSpPr>
          <p:nvPr/>
        </p:nvGrpSpPr>
        <p:grpSpPr bwMode="auto">
          <a:xfrm>
            <a:off x="5572126" y="4818063"/>
            <a:ext cx="1376138" cy="431800"/>
            <a:chOff x="6881843" y="4801551"/>
            <a:chExt cx="1514950" cy="432000"/>
          </a:xfrm>
        </p:grpSpPr>
        <p:sp>
          <p:nvSpPr>
            <p:cNvPr id="24" name="Obdélník 23"/>
            <p:cNvSpPr/>
            <p:nvPr/>
          </p:nvSpPr>
          <p:spPr>
            <a:xfrm>
              <a:off x="6881843" y="4801551"/>
              <a:ext cx="1514950" cy="4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7426" name="Obrázek 2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03" y="4837552"/>
              <a:ext cx="1242430" cy="3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4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0" y="4818063"/>
            <a:ext cx="60347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3"/>
          <p:cNvSpPr txBox="1">
            <a:spLocks/>
          </p:cNvSpPr>
          <p:nvPr/>
        </p:nvSpPr>
        <p:spPr>
          <a:xfrm>
            <a:off x="0" y="908720"/>
            <a:ext cx="9099947" cy="26340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3000" dirty="0" smtClean="0"/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Studie </a:t>
            </a:r>
            <a:r>
              <a:rPr lang="cs-CZ" sz="2800" b="1" dirty="0">
                <a:solidFill>
                  <a:schemeClr val="bg1"/>
                </a:solidFill>
              </a:rPr>
              <a:t>odtokových poměrů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včetně návrhů možných </a:t>
            </a: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protipovodňových </a:t>
            </a:r>
            <a:r>
              <a:rPr lang="cs-CZ" sz="2800" b="1" dirty="0" smtClean="0">
                <a:solidFill>
                  <a:schemeClr val="bg1"/>
                </a:solidFill>
              </a:rPr>
              <a:t>opatření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v povodí vodního toku Berounky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" y="82303"/>
            <a:ext cx="3844677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0857"/>
            <a:ext cx="3822690" cy="7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10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Státní pozemkový úřad: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Obecné vyjádření k melioračním stavbám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vlastníka pozemku</a:t>
            </a:r>
          </a:p>
        </p:txBody>
      </p:sp>
    </p:spTree>
    <p:extLst>
      <p:ext uri="{BB962C8B-B14F-4D97-AF65-F5344CB8AC3E}">
        <p14:creationId xmlns:p14="http://schemas.microsoft.com/office/powerpoint/2010/main" val="215893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11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0000"/>
                </a:solidFill>
              </a:rPr>
              <a:t>Obce s rozšířenou působností (</a:t>
            </a:r>
            <a:r>
              <a:rPr lang="cs-CZ" b="1" dirty="0" smtClean="0">
                <a:solidFill>
                  <a:srgbClr val="000000"/>
                </a:solidFill>
              </a:rPr>
              <a:t>ORP): </a:t>
            </a:r>
            <a:r>
              <a:rPr lang="cs-CZ" dirty="0" smtClean="0">
                <a:solidFill>
                  <a:srgbClr val="000000"/>
                </a:solidFill>
              </a:rPr>
              <a:t>zatím 9/16 se vyjádřilo</a:t>
            </a:r>
            <a:endParaRPr lang="cs-CZ" u="sng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83028"/>
              </p:ext>
            </p:extLst>
          </p:nvPr>
        </p:nvGraphicFramePr>
        <p:xfrm>
          <a:off x="338437" y="1226984"/>
          <a:ext cx="8547868" cy="47705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874">
                  <a:extLst>
                    <a:ext uri="{9D8B030D-6E8A-4147-A177-3AD203B41FA5}">
                      <a16:colId xmlns:a16="http://schemas.microsoft.com/office/drawing/2014/main" val="1669599713"/>
                    </a:ext>
                  </a:extLst>
                </a:gridCol>
                <a:gridCol w="4238336">
                  <a:extLst>
                    <a:ext uri="{9D8B030D-6E8A-4147-A177-3AD203B41FA5}">
                      <a16:colId xmlns:a16="http://schemas.microsoft.com/office/drawing/2014/main" val="1249368418"/>
                    </a:ext>
                  </a:extLst>
                </a:gridCol>
                <a:gridCol w="1595658">
                  <a:extLst>
                    <a:ext uri="{9D8B030D-6E8A-4147-A177-3AD203B41FA5}">
                      <a16:colId xmlns:a16="http://schemas.microsoft.com/office/drawing/2014/main" val="1977476687"/>
                    </a:ext>
                  </a:extLst>
                </a:gridCol>
              </a:tblGrid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Městský úřad Černošice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Odbor životního prostředí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ANO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538705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Městský úřad Černošice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územního plánování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NE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1327174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Kladno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životního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5509283"/>
                  </a:ext>
                </a:extLst>
              </a:tr>
              <a:tr h="2997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Kladno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Oddělení arch., územního plánování a rozvoje města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6904774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Rakovník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životního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ANO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8351132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Rakovník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Oddělení </a:t>
                      </a:r>
                      <a:r>
                        <a:rPr lang="cs-CZ" sz="1100" b="1" u="none" strike="noStrike" dirty="0" err="1">
                          <a:effectLst/>
                        </a:rPr>
                        <a:t>úz</a:t>
                      </a:r>
                      <a:r>
                        <a:rPr lang="cs-CZ" sz="1100" b="1" u="none" strike="noStrike" dirty="0">
                          <a:effectLst/>
                        </a:rPr>
                        <a:t>. plánování a </a:t>
                      </a:r>
                      <a:r>
                        <a:rPr lang="cs-CZ" sz="1100" b="1" u="none" strike="noStrike" dirty="0" err="1">
                          <a:effectLst/>
                        </a:rPr>
                        <a:t>reg</a:t>
                      </a:r>
                      <a:r>
                        <a:rPr lang="cs-CZ" sz="1100" b="1" u="none" strike="noStrike" dirty="0">
                          <a:effectLst/>
                        </a:rPr>
                        <a:t>. rozvoje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43156204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Kralovice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životního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ANO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8975892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Kralovice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</a:t>
                      </a:r>
                      <a:r>
                        <a:rPr lang="cs-CZ" sz="1100" b="1" u="none" strike="noStrike" dirty="0" err="1">
                          <a:effectLst/>
                        </a:rPr>
                        <a:t>reg</a:t>
                      </a:r>
                      <a:r>
                        <a:rPr lang="cs-CZ" sz="1100" b="1" u="none" strike="noStrike" dirty="0">
                          <a:effectLst/>
                        </a:rPr>
                        <a:t>. rozvoje a </a:t>
                      </a:r>
                      <a:r>
                        <a:rPr lang="cs-CZ" sz="1100" b="1" u="none" strike="noStrike" dirty="0" err="1">
                          <a:effectLst/>
                        </a:rPr>
                        <a:t>úz</a:t>
                      </a:r>
                      <a:r>
                        <a:rPr lang="cs-CZ" sz="1100" b="1" u="none" strike="noStrike" dirty="0">
                          <a:effectLst/>
                        </a:rPr>
                        <a:t>. plánu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ANO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437078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Hořovice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výstavby a životního prostředí - ÚP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ANO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9735175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Hořovice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výstavby a životního prostředí - ŽP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ANO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58488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Příbram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životního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ANO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4017646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Příbram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územního plánování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8816860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Beroun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životního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NE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143415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Městský úřad Beroun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Oddělení </a:t>
                      </a:r>
                      <a:r>
                        <a:rPr lang="cs-CZ" sz="1100" b="1" u="none" strike="noStrike" dirty="0" err="1">
                          <a:effectLst/>
                        </a:rPr>
                        <a:t>úz</a:t>
                      </a:r>
                      <a:r>
                        <a:rPr lang="cs-CZ" sz="1100" b="1" u="none" strike="noStrike" dirty="0">
                          <a:effectLst/>
                        </a:rPr>
                        <a:t>. plánování a </a:t>
                      </a:r>
                      <a:r>
                        <a:rPr lang="cs-CZ" sz="1100" b="1" u="none" strike="noStrike" dirty="0" err="1">
                          <a:effectLst/>
                        </a:rPr>
                        <a:t>reg</a:t>
                      </a:r>
                      <a:r>
                        <a:rPr lang="cs-CZ" sz="1100" b="1" u="none" strike="noStrike" dirty="0">
                          <a:effectLst/>
                        </a:rPr>
                        <a:t>. rozvoje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ANO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9789285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Magistrát hl. města Prahy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ochrany prostředí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>
                          <a:effectLst/>
                        </a:rPr>
                        <a:t>ANO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6044861"/>
                  </a:ext>
                </a:extLst>
              </a:tr>
              <a:tr h="29805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effectLst/>
                        </a:rPr>
                        <a:t>Magistrát hl. města Prahy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effectLst/>
                        </a:rPr>
                        <a:t>Odbor územního rozvoje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NE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7751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8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12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Dotčené obce: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58 obcí ze 113 dotčených se k termínu odevzdání etapy vyjádřilo</a:t>
            </a:r>
          </a:p>
        </p:txBody>
      </p:sp>
    </p:spTree>
    <p:extLst>
      <p:ext uri="{BB962C8B-B14F-4D97-AF65-F5344CB8AC3E}">
        <p14:creationId xmlns:p14="http://schemas.microsoft.com/office/powerpoint/2010/main" val="5079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uživatelé zemědělských pozemků: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16 uživatelů z 62 obeslaných </a:t>
            </a:r>
            <a:r>
              <a:rPr lang="cs-CZ" sz="1600" b="1" dirty="0">
                <a:solidFill>
                  <a:srgbClr val="000000"/>
                </a:solidFill>
              </a:rPr>
              <a:t>se k termínu odevzdání etapy </a:t>
            </a:r>
            <a:r>
              <a:rPr lang="cs-CZ" sz="1600" b="1" dirty="0" smtClean="0">
                <a:solidFill>
                  <a:srgbClr val="000000"/>
                </a:solidFill>
              </a:rPr>
              <a:t>vyjádřilo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7x souhlas / 9x nesouhlas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10" y="2093882"/>
            <a:ext cx="4706826" cy="40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vlastníků byla rozdělena do následujících kategorií: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65121"/>
              </p:ext>
            </p:extLst>
          </p:nvPr>
        </p:nvGraphicFramePr>
        <p:xfrm>
          <a:off x="710777" y="1808165"/>
          <a:ext cx="7720858" cy="4115804"/>
        </p:xfrm>
        <a:graphic>
          <a:graphicData uri="http://schemas.openxmlformats.org/drawingml/2006/table">
            <a:tbl>
              <a:tblPr firstRow="1" firstCol="1" bandRow="1"/>
              <a:tblGrid>
                <a:gridCol w="2361039">
                  <a:extLst>
                    <a:ext uri="{9D8B030D-6E8A-4147-A177-3AD203B41FA5}">
                      <a16:colId xmlns:a16="http://schemas.microsoft.com/office/drawing/2014/main" val="2373770906"/>
                    </a:ext>
                  </a:extLst>
                </a:gridCol>
                <a:gridCol w="5359819">
                  <a:extLst>
                    <a:ext uri="{9D8B030D-6E8A-4147-A177-3AD203B41FA5}">
                      <a16:colId xmlns:a16="http://schemas.microsoft.com/office/drawing/2014/main" val="4279802381"/>
                    </a:ext>
                  </a:extLst>
                </a:gridCol>
              </a:tblGrid>
              <a:tr h="268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Stanovisko vlastníka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Popis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22231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Souhlasné stanovisko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 / spoluvlastníci pozemku předběžně souhlasí bez zásadních připomínek.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90883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Souhlasné stanovisko nejednotné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Část </a:t>
                      </a:r>
                      <a:r>
                        <a:rPr lang="cs-CZ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spoluvlastníků 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předběžně souhlasí, část se nevyjádřila.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628290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Souhlasné stanovisko s podmínkou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 / spoluvlastníci pozemku předběžně souhlasí s podmínkami.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81815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Nesouhlasné stanovisko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 / spoluvlastníci pozemku nesouhlasí.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697120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Nesouhlasné stanovisko nejednotné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Část </a:t>
                      </a:r>
                      <a:r>
                        <a:rPr lang="cs-CZ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spoluvlastníků </a:t>
                      </a: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nesouhlasí, část se nevyjádřila nebo se vyjádřila jiným způsobem.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072859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Vlastníka nelze dohledat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Vlastníka pozemku nelze dohledat, na adrese neznámý, zemřel.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136480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 se nevyjádřil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Vyjádření vlastníka pozemku se nepodařilo zajistit. 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093497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Pozemek správce vodního toku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Pozemek v majetku státu a správě státních podniků Povodí Vltavy, Lesů České republiky.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687386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Pozemek v majetku státu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Pozemek v majetku státu a správě státních podniků Státního pozemkového úřadu nebo Úřadu pro zastupování státu ve věcech majetkových.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05413"/>
                  </a:ext>
                </a:extLst>
              </a:tr>
              <a:tr h="384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Pozemek obce bez vyjádření</a:t>
                      </a:r>
                      <a:endParaRPr lang="cs-CZ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Pozemky v majetku obce (městyse, města), která se ke studii nevyjádřila.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370" marR="433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45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3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vlastníci:</a:t>
            </a:r>
            <a:r>
              <a:rPr lang="cs-CZ" b="1" dirty="0" smtClean="0">
                <a:solidFill>
                  <a:srgbClr val="000000"/>
                </a:solidFill>
              </a:rPr>
              <a:t>					 </a:t>
            </a:r>
            <a:r>
              <a:rPr lang="cs-CZ" b="1" dirty="0" smtClean="0">
                <a:solidFill>
                  <a:srgbClr val="00B050"/>
                </a:solidFill>
              </a:rPr>
              <a:t>25%</a:t>
            </a:r>
            <a:r>
              <a:rPr lang="cs-CZ" b="1" dirty="0" smtClean="0">
                <a:solidFill>
                  <a:srgbClr val="000000"/>
                </a:solidFill>
              </a:rPr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19%</a:t>
            </a:r>
            <a:r>
              <a:rPr lang="cs-CZ" b="1" dirty="0" smtClean="0">
                <a:solidFill>
                  <a:srgbClr val="000000"/>
                </a:solidFill>
              </a:rPr>
              <a:t> –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56%</a:t>
            </a:r>
            <a:r>
              <a:rPr lang="cs-CZ" b="1" dirty="0" smtClean="0">
                <a:solidFill>
                  <a:srgbClr val="000000"/>
                </a:solidFill>
              </a:rPr>
              <a:t> </a:t>
            </a:r>
            <a:endParaRPr lang="cs-CZ" b="1" u="sng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Souhrnné vyhodnocení vyjádření dotčených vlastníků pozemků: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8820"/>
              </p:ext>
            </p:extLst>
          </p:nvPr>
        </p:nvGraphicFramePr>
        <p:xfrm>
          <a:off x="337359" y="1628800"/>
          <a:ext cx="8468939" cy="4752530"/>
        </p:xfrm>
        <a:graphic>
          <a:graphicData uri="http://schemas.openxmlformats.org/drawingml/2006/table">
            <a:tbl>
              <a:tblPr/>
              <a:tblGrid>
                <a:gridCol w="3321149">
                  <a:extLst>
                    <a:ext uri="{9D8B030D-6E8A-4147-A177-3AD203B41FA5}">
                      <a16:colId xmlns:a16="http://schemas.microsoft.com/office/drawing/2014/main" val="3104959521"/>
                    </a:ext>
                  </a:extLst>
                </a:gridCol>
                <a:gridCol w="817515">
                  <a:extLst>
                    <a:ext uri="{9D8B030D-6E8A-4147-A177-3AD203B41FA5}">
                      <a16:colId xmlns:a16="http://schemas.microsoft.com/office/drawing/2014/main" val="527853353"/>
                    </a:ext>
                  </a:extLst>
                </a:gridCol>
                <a:gridCol w="817515">
                  <a:extLst>
                    <a:ext uri="{9D8B030D-6E8A-4147-A177-3AD203B41FA5}">
                      <a16:colId xmlns:a16="http://schemas.microsoft.com/office/drawing/2014/main" val="1596026481"/>
                    </a:ext>
                  </a:extLst>
                </a:gridCol>
                <a:gridCol w="817515">
                  <a:extLst>
                    <a:ext uri="{9D8B030D-6E8A-4147-A177-3AD203B41FA5}">
                      <a16:colId xmlns:a16="http://schemas.microsoft.com/office/drawing/2014/main" val="1808543078"/>
                    </a:ext>
                  </a:extLst>
                </a:gridCol>
                <a:gridCol w="817515">
                  <a:extLst>
                    <a:ext uri="{9D8B030D-6E8A-4147-A177-3AD203B41FA5}">
                      <a16:colId xmlns:a16="http://schemas.microsoft.com/office/drawing/2014/main" val="2063279029"/>
                    </a:ext>
                  </a:extLst>
                </a:gridCol>
                <a:gridCol w="817515">
                  <a:extLst>
                    <a:ext uri="{9D8B030D-6E8A-4147-A177-3AD203B41FA5}">
                      <a16:colId xmlns:a16="http://schemas.microsoft.com/office/drawing/2014/main" val="3127312626"/>
                    </a:ext>
                  </a:extLst>
                </a:gridCol>
                <a:gridCol w="1060215">
                  <a:extLst>
                    <a:ext uri="{9D8B030D-6E8A-4147-A177-3AD203B41FA5}">
                      <a16:colId xmlns:a16="http://schemas.microsoft.com/office/drawing/2014/main" val="3955680164"/>
                    </a:ext>
                  </a:extLst>
                </a:gridCol>
              </a:tblGrid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VYHODNOCENÍ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602525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obeslaných vlastníků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3449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89882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se vyjádřilo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437354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procentech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69927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375397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dotčených pozemků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3585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9912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81957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lze předběžně vyhodnotit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4382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02165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procentech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379710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25" marR="8825" marT="88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165800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Souhlasné stanovisko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0007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Souhlasné stanovisko nejednotné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0093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Souhlasné stanovisko s podmínkou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975711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Nesouhlasné stanovisko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45499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Nesouhlasné stanovisko nejednotné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13815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Vlastníka nelze dohledat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41898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Vlastník se nevyjádřil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479558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Pozemek správce vodního toku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692986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Pozemek v majetku státu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420792"/>
                  </a:ext>
                </a:extLst>
              </a:tr>
              <a:tr h="1956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Pozemek obce bez vyjádření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636234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697124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AKTUALIZACE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567284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obeslaných vlastníků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1044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3449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41532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dodatečná vyjádření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484956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toho se vyjádřilo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1052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52805"/>
                  </a:ext>
                </a:extLst>
              </a:tr>
              <a:tr h="18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 procentech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8825" marR="8825" marT="88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329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1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Dotčení vlastníci: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vlastníků bylo vyhodnoceno mj. graficky:</a:t>
            </a:r>
          </a:p>
        </p:txBody>
      </p:sp>
      <p:pic>
        <p:nvPicPr>
          <p:cNvPr id="15" name="Obrázek 14"/>
          <p:cNvPicPr/>
          <p:nvPr/>
        </p:nvPicPr>
        <p:blipFill rotWithShape="1">
          <a:blip r:embed="rId4"/>
          <a:srcRect l="3646" t="19933" r="28598" b="16210"/>
          <a:stretch/>
        </p:blipFill>
        <p:spPr bwMode="auto">
          <a:xfrm>
            <a:off x="1115616" y="1660678"/>
            <a:ext cx="6552728" cy="41445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5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D </a:t>
            </a:r>
            <a:r>
              <a:rPr lang="cs-CZ" kern="0" dirty="0"/>
              <a:t>-</a:t>
            </a:r>
            <a:r>
              <a:rPr lang="cs-CZ" kern="0" dirty="0" smtClean="0"/>
              <a:t> Vyhodnocení: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Představení etapy: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Popis korektur výchozího záměru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Hodnocení územně-technických limitů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Hodnocení vlivu na </a:t>
            </a:r>
            <a:r>
              <a:rPr lang="cs-CZ" sz="1600" b="1" dirty="0" err="1" smtClean="0">
                <a:solidFill>
                  <a:srgbClr val="000000"/>
                </a:solidFill>
              </a:rPr>
              <a:t>hydromorfologický</a:t>
            </a:r>
            <a:r>
              <a:rPr lang="cs-CZ" sz="1600" b="1" dirty="0" smtClean="0">
                <a:solidFill>
                  <a:srgbClr val="000000"/>
                </a:solidFill>
              </a:rPr>
              <a:t> stav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Hydrotechnické posouzení návrhového stavu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Analýza odtokových poměrů vlivem navrhovaných opatření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Návrh výsledné koncepce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Vyhodnocení variant a návrh etapizace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Rozpočet (odhad nákladů)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i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obecnice povodeň 20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929" y="914032"/>
            <a:ext cx="5456709" cy="30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BF2C-CD50-49C6-B4A3-5462C1157EA2}" type="slidenum">
              <a:rPr lang="sv-SE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36867" name="TextovéPole 1"/>
          <p:cNvSpPr txBox="1">
            <a:spLocks noChangeArrowheads="1"/>
          </p:cNvSpPr>
          <p:nvPr/>
        </p:nvSpPr>
        <p:spPr bwMode="auto">
          <a:xfrm>
            <a:off x="392906" y="1949054"/>
            <a:ext cx="8243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660" y="2204864"/>
            <a:ext cx="3086671" cy="798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  <p:pic>
        <p:nvPicPr>
          <p:cNvPr id="36869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4552951"/>
            <a:ext cx="93226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25272"/>
              </p:ext>
            </p:extLst>
          </p:nvPr>
        </p:nvGraphicFramePr>
        <p:xfrm>
          <a:off x="1261467" y="4376738"/>
          <a:ext cx="6506766" cy="16240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5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a výstavba a.s</a:t>
                      </a:r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2579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effectLst/>
                        </a:rPr>
                        <a:t>Sweco</a:t>
                      </a:r>
                      <a:r>
                        <a:rPr lang="cs-CZ" sz="1300" b="1" dirty="0">
                          <a:effectLst/>
                        </a:rPr>
                        <a:t> </a:t>
                      </a:r>
                      <a:r>
                        <a:rPr lang="cs-CZ" sz="1300" b="1" dirty="0" err="1" smtClean="0">
                          <a:effectLst/>
                        </a:rPr>
                        <a:t>Hydroprojekt</a:t>
                      </a:r>
                      <a:r>
                        <a:rPr lang="cs-CZ" sz="1300" b="1" dirty="0" smtClean="0">
                          <a:effectLst/>
                        </a:rPr>
                        <a:t> </a:t>
                      </a:r>
                      <a:r>
                        <a:rPr lang="cs-CZ" sz="1300" b="1" dirty="0">
                          <a:effectLst/>
                        </a:rPr>
                        <a:t>a.s.</a:t>
                      </a:r>
                      <a:endParaRPr lang="cs-CZ" sz="1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25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www. vrv.cz</a:t>
                      </a:r>
                      <a:endParaRPr lang="cs-CZ" sz="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77" name="Obráze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1" y="4470797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0" name="Obdélník 9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1" name="Obrázek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bdélník 13"/>
          <p:cNvSpPr/>
          <p:nvPr/>
        </p:nvSpPr>
        <p:spPr>
          <a:xfrm>
            <a:off x="7173449" y="3629580"/>
            <a:ext cx="16061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cs-CZ" sz="1200" i="1" cap="all" dirty="0" smtClean="0">
                <a:solidFill>
                  <a:srgbClr val="000000"/>
                </a:solidFill>
                <a:latin typeface="Sweco Sans" charset="-18"/>
              </a:rPr>
              <a:t>Obecnice 05/2018</a:t>
            </a:r>
            <a:endParaRPr lang="cs-CZ" sz="1200" i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39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19461" name="TextovéPole 1"/>
          <p:cNvSpPr txBox="1">
            <a:spLocks noChangeArrowheads="1"/>
          </p:cNvSpPr>
          <p:nvPr/>
        </p:nvSpPr>
        <p:spPr bwMode="auto">
          <a:xfrm>
            <a:off x="271884" y="989906"/>
            <a:ext cx="8243888" cy="1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r>
              <a:rPr lang="cs-CZ" altLang="cs-CZ" dirty="0"/>
              <a:t>Objednatel studie: </a:t>
            </a:r>
            <a:r>
              <a:rPr lang="cs-CZ" altLang="cs-CZ" dirty="0" smtClean="0"/>
              <a:t>	</a:t>
            </a:r>
            <a:r>
              <a:rPr lang="cs-CZ" b="1" dirty="0" smtClean="0">
                <a:solidFill>
                  <a:srgbClr val="000000"/>
                </a:solidFill>
              </a:rPr>
              <a:t>Středočeský kraj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Zpracovatel studie: </a:t>
            </a:r>
            <a:r>
              <a:rPr lang="cs-CZ" altLang="cs-CZ" b="1" dirty="0" smtClean="0"/>
              <a:t> 	</a:t>
            </a:r>
            <a:r>
              <a:rPr lang="cs-CZ" altLang="cs-CZ" b="1" dirty="0" smtClean="0">
                <a:solidFill>
                  <a:srgbClr val="000000"/>
                </a:solidFill>
              </a:rPr>
              <a:t>Společnost </a:t>
            </a:r>
            <a:r>
              <a:rPr lang="cs-CZ" altLang="cs-CZ" b="1" dirty="0">
                <a:solidFill>
                  <a:srgbClr val="000000"/>
                </a:solidFill>
              </a:rPr>
              <a:t>„SHDP + </a:t>
            </a:r>
            <a:r>
              <a:rPr lang="cs-CZ" altLang="cs-CZ" b="1" dirty="0" smtClean="0">
                <a:solidFill>
                  <a:srgbClr val="000000"/>
                </a:solidFill>
              </a:rPr>
              <a:t>VRV“</a:t>
            </a:r>
            <a:endParaRPr lang="cs-CZ" altLang="cs-CZ" b="1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Zahájení prací na studii: </a:t>
            </a:r>
            <a:r>
              <a:rPr lang="cs-CZ" altLang="cs-CZ" dirty="0" smtClean="0"/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04/2018</a:t>
            </a:r>
            <a:endParaRPr lang="cs-CZ" altLang="cs-CZ" sz="1500" b="1" dirty="0">
              <a:solidFill>
                <a:srgbClr val="000000"/>
              </a:solidFill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cs-CZ" altLang="cs-CZ" b="1" dirty="0"/>
          </a:p>
        </p:txBody>
      </p:sp>
      <p:pic>
        <p:nvPicPr>
          <p:cNvPr id="19463" name="Obrázek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06" y="1592758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777" y="1586061"/>
            <a:ext cx="931069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523756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Základní informace o projektu: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5" name="Obdélník 4"/>
          <p:cNvSpPr/>
          <p:nvPr/>
        </p:nvSpPr>
        <p:spPr>
          <a:xfrm>
            <a:off x="255835" y="3140968"/>
            <a:ext cx="8547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u="sng" dirty="0" smtClean="0">
                <a:solidFill>
                  <a:srgbClr val="000000"/>
                </a:solidFill>
                <a:latin typeface="Sweco Sans" charset="-18"/>
              </a:rPr>
              <a:t>OPŽP – podporované oblasti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Prioritní osa 1 (čistota vody) 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– Zlepšování kvality vod a snižování rizika povodní</a:t>
            </a:r>
          </a:p>
          <a:p>
            <a:pPr lvl="0"/>
            <a:endParaRPr lang="cs-CZ" b="1" dirty="0" smtClean="0">
              <a:solidFill>
                <a:srgbClr val="000000"/>
              </a:solidFill>
              <a:latin typeface="Sweco Sans" charset="-18"/>
            </a:endParaRP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Cíl dílčí oblasti 1.4 – podpořit preventivní protipovodňová opatření:</a:t>
            </a:r>
          </a:p>
          <a:p>
            <a:pPr lvl="0" algn="just"/>
            <a:r>
              <a:rPr lang="cs-CZ" dirty="0" smtClean="0"/>
              <a:t>Studie </a:t>
            </a:r>
            <a:r>
              <a:rPr lang="cs-CZ" dirty="0"/>
              <a:t>odtokových poměrů včetně návrhů možných protipovodňových opatření v oblastech s potenciálním povodňovým </a:t>
            </a:r>
            <a:r>
              <a:rPr lang="cs-CZ" dirty="0" smtClean="0"/>
              <a:t>rizikem, </a:t>
            </a:r>
            <a:r>
              <a:rPr lang="cs-CZ" dirty="0"/>
              <a:t>jako podklad pro následnou realizaci vybraných protipovodňových opatření včetně přírodě blízkých protipovodňových opatření.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16" name="Obráze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93" y="943294"/>
            <a:ext cx="2188210" cy="427990"/>
          </a:xfrm>
          <a:prstGeom prst="rect">
            <a:avLst/>
          </a:prstGeom>
        </p:spPr>
      </p:pic>
      <p:pic>
        <p:nvPicPr>
          <p:cNvPr id="21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409" y="3140968"/>
            <a:ext cx="2407071" cy="7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Obsah prezentace 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353318" y="980728"/>
            <a:ext cx="8539161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Etapa C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Shrnutí a závěry z etapy C - Majetkoprávní vypořádání</a:t>
            </a: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Etapa </a:t>
            </a:r>
            <a:r>
              <a:rPr lang="cs-CZ" b="1" u="sng" dirty="0" smtClean="0">
                <a:solidFill>
                  <a:srgbClr val="000000"/>
                </a:solidFill>
              </a:rPr>
              <a:t>D</a:t>
            </a:r>
            <a:endParaRPr lang="cs-CZ" b="1" u="sng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Představení etapy D - Vyhodnocení</a:t>
            </a:r>
            <a:endParaRPr lang="cs-CZ" b="1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Aft>
                <a:spcPts val="300"/>
              </a:spcAft>
            </a:pPr>
            <a:endParaRPr lang="cs-CZ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Shrnutí a závěry z projednání: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Středočeský </a:t>
            </a:r>
            <a:r>
              <a:rPr lang="cs-CZ" sz="1600" b="1" dirty="0" smtClean="0">
                <a:solidFill>
                  <a:srgbClr val="000000"/>
                </a:solidFill>
              </a:rPr>
              <a:t>kraj, Odbor živ. prostředí a zemědělství</a:t>
            </a:r>
            <a:endParaRPr lang="cs-CZ" sz="16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Povodí Vltavy, státní 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Lesy České republiky, státní 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Agentura ochrany přírody a krajiny ČR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Státní pozemkový úřad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Obce s rozšířenou působností (ORP)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Dotčené obce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Dotčení vlastníci pozemků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Dotčení uživatelé pozemků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i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0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Povodí Vltavy, státní </a:t>
            </a:r>
            <a:r>
              <a:rPr lang="cs-CZ" b="1" u="sng" dirty="0" smtClean="0">
                <a:solidFill>
                  <a:srgbClr val="000000"/>
                </a:solidFill>
              </a:rPr>
              <a:t>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 podobě specifikace prioritních opatření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Úprava Bělečského p. v obci Běleč i </a:t>
            </a:r>
            <a:r>
              <a:rPr lang="cs-CZ" sz="1600" b="1" dirty="0" err="1" smtClean="0">
                <a:solidFill>
                  <a:srgbClr val="000000"/>
                </a:solidFill>
              </a:rPr>
              <a:t>Litně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PPO na Karlickém p. v Dobřichovicích a Karlíku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Úprava </a:t>
            </a:r>
            <a:r>
              <a:rPr lang="cs-CZ" sz="1600" b="1" dirty="0" err="1" smtClean="0">
                <a:solidFill>
                  <a:srgbClr val="000000"/>
                </a:solidFill>
              </a:rPr>
              <a:t>Švarcavy</a:t>
            </a:r>
            <a:r>
              <a:rPr lang="cs-CZ" sz="1600" b="1" dirty="0" smtClean="0">
                <a:solidFill>
                  <a:srgbClr val="000000"/>
                </a:solidFill>
              </a:rPr>
              <a:t> v Černošicích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PPO na Červeném p. v Bavoryni, Stašově a Praskolesech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Úprava Jalového a Mourového p. v Zaječově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Odstranění dřevěného jezu na </a:t>
            </a:r>
            <a:r>
              <a:rPr lang="cs-CZ" sz="1600" b="1" dirty="0" err="1" smtClean="0">
                <a:solidFill>
                  <a:srgbClr val="000000"/>
                </a:solidFill>
              </a:rPr>
              <a:t>Litavce</a:t>
            </a:r>
            <a:r>
              <a:rPr lang="cs-CZ" sz="1600" b="1" dirty="0" smtClean="0">
                <a:solidFill>
                  <a:srgbClr val="000000"/>
                </a:solidFill>
              </a:rPr>
              <a:t> v Lochovicích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Revitalizace Litavky v Příbrami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PPO na Loděnici v Loděnici (Jánské) a lokalitě Sedlec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Odstranění migračních překážek na Loděnici nad Nenačovicemi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PPO na </a:t>
            </a:r>
            <a:r>
              <a:rPr lang="cs-CZ" sz="1600" b="1" dirty="0" err="1" smtClean="0">
                <a:solidFill>
                  <a:srgbClr val="000000"/>
                </a:solidFill>
              </a:rPr>
              <a:t>Tuchlovickém</a:t>
            </a:r>
            <a:r>
              <a:rPr lang="cs-CZ" sz="1600" b="1" dirty="0" smtClean="0">
                <a:solidFill>
                  <a:srgbClr val="000000"/>
                </a:solidFill>
              </a:rPr>
              <a:t> potoce nad Tuchlovicemi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Revitalizace Strašeckého potoka</a:t>
            </a:r>
          </a:p>
        </p:txBody>
      </p:sp>
    </p:spTree>
    <p:extLst>
      <p:ext uri="{BB962C8B-B14F-4D97-AF65-F5344CB8AC3E}">
        <p14:creationId xmlns:p14="http://schemas.microsoft.com/office/powerpoint/2010/main" val="28725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417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Povodí Vltavy, státní </a:t>
            </a:r>
            <a:r>
              <a:rPr lang="cs-CZ" b="1" u="sng" dirty="0" smtClean="0">
                <a:solidFill>
                  <a:srgbClr val="000000"/>
                </a:solidFill>
              </a:rPr>
              <a:t>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 podobě specifikace prioritních opatření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Odstranění mostku v Počaplech na </a:t>
            </a:r>
            <a:r>
              <a:rPr lang="cs-CZ" sz="1600" b="1" dirty="0" err="1" smtClean="0">
                <a:solidFill>
                  <a:srgbClr val="000000"/>
                </a:solidFill>
              </a:rPr>
              <a:t>Počapelském</a:t>
            </a:r>
            <a:r>
              <a:rPr lang="cs-CZ" sz="1600" b="1" dirty="0" smtClean="0">
                <a:solidFill>
                  <a:srgbClr val="000000"/>
                </a:solidFill>
              </a:rPr>
              <a:t> p.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Rekonstrukce mostku v Trubíně na </a:t>
            </a:r>
            <a:r>
              <a:rPr lang="cs-CZ" sz="1600" b="1" dirty="0" err="1" smtClean="0">
                <a:solidFill>
                  <a:srgbClr val="000000"/>
                </a:solidFill>
              </a:rPr>
              <a:t>Počapelském</a:t>
            </a:r>
            <a:r>
              <a:rPr lang="cs-CZ" sz="1600" b="1" dirty="0" smtClean="0">
                <a:solidFill>
                  <a:srgbClr val="000000"/>
                </a:solidFill>
              </a:rPr>
              <a:t> p.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MVN nad Zaječovem (již před realizací)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Rozšíření a úprava koryta </a:t>
            </a:r>
            <a:r>
              <a:rPr lang="cs-CZ" sz="1600" b="1" dirty="0" err="1" smtClean="0">
                <a:solidFill>
                  <a:srgbClr val="000000"/>
                </a:solidFill>
              </a:rPr>
              <a:t>Obecnického</a:t>
            </a:r>
            <a:r>
              <a:rPr lang="cs-CZ" sz="1600" b="1" dirty="0" smtClean="0">
                <a:solidFill>
                  <a:srgbClr val="000000"/>
                </a:solidFill>
              </a:rPr>
              <a:t> p. v Obecnici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Ochrana obce Kroučová v </a:t>
            </a:r>
            <a:r>
              <a:rPr lang="cs-CZ" sz="1600" b="1" dirty="0" err="1" smtClean="0">
                <a:solidFill>
                  <a:srgbClr val="000000"/>
                </a:solidFill>
              </a:rPr>
              <a:t>pram</a:t>
            </a:r>
            <a:r>
              <a:rPr lang="cs-CZ" sz="1600" b="1" dirty="0" smtClean="0">
                <a:solidFill>
                  <a:srgbClr val="000000"/>
                </a:solidFill>
              </a:rPr>
              <a:t>. </a:t>
            </a:r>
            <a:r>
              <a:rPr lang="cs-CZ" sz="1600" b="1" dirty="0" err="1" smtClean="0">
                <a:solidFill>
                  <a:srgbClr val="000000"/>
                </a:solidFill>
              </a:rPr>
              <a:t>obl</a:t>
            </a:r>
            <a:r>
              <a:rPr lang="cs-CZ" sz="1600" b="1" dirty="0" smtClean="0">
                <a:solidFill>
                  <a:srgbClr val="000000"/>
                </a:solidFill>
              </a:rPr>
              <a:t>. Loděnice proti přívalovým srážkám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Podpora vybraných posuzovaných VN (MVN)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Lesy České republiky, státní </a:t>
            </a:r>
            <a:r>
              <a:rPr lang="cs-CZ" b="1" u="sng" dirty="0" smtClean="0">
                <a:solidFill>
                  <a:srgbClr val="000000"/>
                </a:solidFill>
              </a:rPr>
              <a:t>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 podobě specifikace prioritních opatření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Zkapacitnění mostku na </a:t>
            </a:r>
            <a:r>
              <a:rPr lang="cs-CZ" sz="1600" b="1" dirty="0" err="1" smtClean="0">
                <a:solidFill>
                  <a:srgbClr val="000000"/>
                </a:solidFill>
              </a:rPr>
              <a:t>Bubovickém</a:t>
            </a:r>
            <a:r>
              <a:rPr lang="cs-CZ" sz="1600" b="1" dirty="0" smtClean="0">
                <a:solidFill>
                  <a:srgbClr val="000000"/>
                </a:solidFill>
              </a:rPr>
              <a:t> p. v Srbsku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Zkapacitnění mostku na </a:t>
            </a:r>
            <a:r>
              <a:rPr lang="cs-CZ" sz="1600" b="1" dirty="0" err="1" smtClean="0">
                <a:solidFill>
                  <a:srgbClr val="000000"/>
                </a:solidFill>
              </a:rPr>
              <a:t>Budňanském</a:t>
            </a:r>
            <a:r>
              <a:rPr lang="cs-CZ" sz="1600" b="1" dirty="0" smtClean="0">
                <a:solidFill>
                  <a:srgbClr val="000000"/>
                </a:solidFill>
              </a:rPr>
              <a:t> p. v Karlštejně + přehrážka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MVN (SN) na </a:t>
            </a:r>
            <a:r>
              <a:rPr lang="cs-CZ" sz="1600" b="1" dirty="0" err="1" smtClean="0">
                <a:solidFill>
                  <a:srgbClr val="000000"/>
                </a:solidFill>
              </a:rPr>
              <a:t>Podlužském</a:t>
            </a:r>
            <a:r>
              <a:rPr lang="cs-CZ" sz="1600" b="1" dirty="0" smtClean="0">
                <a:solidFill>
                  <a:srgbClr val="000000"/>
                </a:solidFill>
              </a:rPr>
              <a:t> p. (posouzení realizovatelnosti)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PPO Podluhy na </a:t>
            </a:r>
            <a:r>
              <a:rPr lang="cs-CZ" sz="1600" b="1" dirty="0" err="1" smtClean="0">
                <a:solidFill>
                  <a:srgbClr val="000000"/>
                </a:solidFill>
              </a:rPr>
              <a:t>Podlužském</a:t>
            </a:r>
            <a:r>
              <a:rPr lang="cs-CZ" sz="1600" b="1" dirty="0" smtClean="0">
                <a:solidFill>
                  <a:srgbClr val="000000"/>
                </a:solidFill>
              </a:rPr>
              <a:t> p.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Úprava </a:t>
            </a:r>
            <a:r>
              <a:rPr lang="cs-CZ" sz="1600" b="1" dirty="0" err="1" smtClean="0">
                <a:solidFill>
                  <a:srgbClr val="000000"/>
                </a:solidFill>
              </a:rPr>
              <a:t>Hýskovského</a:t>
            </a:r>
            <a:r>
              <a:rPr lang="cs-CZ" sz="1600" b="1" dirty="0" smtClean="0">
                <a:solidFill>
                  <a:srgbClr val="000000"/>
                </a:solidFill>
              </a:rPr>
              <a:t> potoka v Hýskově podél ul. </a:t>
            </a:r>
            <a:r>
              <a:rPr lang="cs-CZ" sz="1600" b="1" dirty="0" err="1" smtClean="0">
                <a:solidFill>
                  <a:srgbClr val="000000"/>
                </a:solidFill>
              </a:rPr>
              <a:t>Libinská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Zkapacitnění mostku na </a:t>
            </a:r>
            <a:r>
              <a:rPr lang="cs-CZ" sz="1600" b="1" dirty="0" smtClean="0">
                <a:solidFill>
                  <a:srgbClr val="000000"/>
                </a:solidFill>
              </a:rPr>
              <a:t>Modřejovickém p. v Modřejovicích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Úprava </a:t>
            </a:r>
            <a:r>
              <a:rPr lang="cs-CZ" sz="1600" b="1" dirty="0" smtClean="0">
                <a:solidFill>
                  <a:srgbClr val="000000"/>
                </a:solidFill>
              </a:rPr>
              <a:t>koryta </a:t>
            </a:r>
            <a:r>
              <a:rPr lang="cs-CZ" sz="1600" b="1" dirty="0">
                <a:solidFill>
                  <a:srgbClr val="000000"/>
                </a:solidFill>
              </a:rPr>
              <a:t>a MVN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 err="1" smtClean="0">
                <a:solidFill>
                  <a:srgbClr val="000000"/>
                </a:solidFill>
              </a:rPr>
              <a:t>Tyterského</a:t>
            </a:r>
            <a:r>
              <a:rPr lang="cs-CZ" sz="1600" b="1" dirty="0" smtClean="0">
                <a:solidFill>
                  <a:srgbClr val="000000"/>
                </a:solidFill>
              </a:rPr>
              <a:t> p. v obci </a:t>
            </a:r>
            <a:r>
              <a:rPr lang="cs-CZ" sz="1600" b="1" dirty="0" err="1" smtClean="0">
                <a:solidFill>
                  <a:srgbClr val="000000"/>
                </a:solidFill>
              </a:rPr>
              <a:t>Tytry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Úprava koryta a MVN na přítoku </a:t>
            </a:r>
            <a:r>
              <a:rPr lang="cs-CZ" sz="1600" b="1" dirty="0" err="1">
                <a:solidFill>
                  <a:srgbClr val="000000"/>
                </a:solidFill>
              </a:rPr>
              <a:t>Tyterského</a:t>
            </a:r>
            <a:r>
              <a:rPr lang="cs-CZ" sz="1600" b="1" dirty="0">
                <a:solidFill>
                  <a:srgbClr val="000000"/>
                </a:solidFill>
              </a:rPr>
              <a:t> p. ve </a:t>
            </a:r>
            <a:r>
              <a:rPr lang="cs-CZ" sz="1600" b="1" dirty="0" err="1">
                <a:solidFill>
                  <a:srgbClr val="000000"/>
                </a:solidFill>
              </a:rPr>
              <a:t>Skupé</a:t>
            </a:r>
            <a:endParaRPr lang="cs-CZ" sz="1600" b="1" dirty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</a:t>
            </a:r>
            <a:r>
              <a:rPr lang="cs-CZ" sz="1600" b="1" dirty="0" err="1" smtClean="0">
                <a:solidFill>
                  <a:srgbClr val="000000"/>
                </a:solidFill>
              </a:rPr>
              <a:t>Tytry</a:t>
            </a:r>
            <a:r>
              <a:rPr lang="cs-CZ" sz="1600" b="1" dirty="0" smtClean="0">
                <a:solidFill>
                  <a:srgbClr val="000000"/>
                </a:solidFill>
              </a:rPr>
              <a:t> na </a:t>
            </a:r>
            <a:r>
              <a:rPr lang="cs-CZ" sz="1600" b="1" dirty="0" err="1" smtClean="0">
                <a:solidFill>
                  <a:srgbClr val="000000"/>
                </a:solidFill>
              </a:rPr>
              <a:t>Tyterském</a:t>
            </a:r>
            <a:r>
              <a:rPr lang="cs-CZ" sz="1600" b="1" dirty="0" smtClean="0">
                <a:solidFill>
                  <a:srgbClr val="000000"/>
                </a:solidFill>
              </a:rPr>
              <a:t> p. </a:t>
            </a:r>
            <a:r>
              <a:rPr lang="cs-CZ" sz="1600" b="1" dirty="0">
                <a:solidFill>
                  <a:srgbClr val="000000"/>
                </a:solidFill>
              </a:rPr>
              <a:t>(posouzení realizovatelnosti)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Hýskov </a:t>
            </a:r>
            <a:r>
              <a:rPr lang="cs-CZ" sz="1600" b="1" dirty="0">
                <a:solidFill>
                  <a:srgbClr val="000000"/>
                </a:solidFill>
              </a:rPr>
              <a:t>na </a:t>
            </a:r>
            <a:r>
              <a:rPr lang="cs-CZ" sz="1600" b="1" dirty="0" err="1" smtClean="0">
                <a:solidFill>
                  <a:srgbClr val="000000"/>
                </a:solidFill>
              </a:rPr>
              <a:t>Hýskovském</a:t>
            </a:r>
            <a:r>
              <a:rPr lang="cs-CZ" sz="1600" b="1" dirty="0" smtClean="0">
                <a:solidFill>
                  <a:srgbClr val="000000"/>
                </a:solidFill>
              </a:rPr>
              <a:t> </a:t>
            </a:r>
            <a:r>
              <a:rPr lang="cs-CZ" sz="1600" b="1" dirty="0">
                <a:solidFill>
                  <a:srgbClr val="000000"/>
                </a:solidFill>
              </a:rPr>
              <a:t>p. (posouzení realizovatelnosti)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8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srgbClr val="000000"/>
                </a:solidFill>
              </a:rPr>
              <a:t>Lesy České republiky, státní </a:t>
            </a:r>
            <a:r>
              <a:rPr lang="cs-CZ" b="1" u="sng" dirty="0" smtClean="0">
                <a:solidFill>
                  <a:srgbClr val="000000"/>
                </a:solidFill>
              </a:rPr>
              <a:t>podnik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Vyjádření v podobě specifikace prioritních opatření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Opatření na </a:t>
            </a:r>
            <a:r>
              <a:rPr lang="cs-CZ" sz="1600" b="1" dirty="0" err="1" smtClean="0">
                <a:solidFill>
                  <a:srgbClr val="000000"/>
                </a:solidFill>
              </a:rPr>
              <a:t>Vůznici</a:t>
            </a:r>
            <a:r>
              <a:rPr lang="cs-CZ" sz="1600" b="1" dirty="0" smtClean="0">
                <a:solidFill>
                  <a:srgbClr val="000000"/>
                </a:solidFill>
              </a:rPr>
              <a:t> a ploše povodí nad obcí Běleč u fotbalového hřiště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Úprava propustku na </a:t>
            </a:r>
            <a:r>
              <a:rPr lang="cs-CZ" sz="1600" b="1" dirty="0" err="1" smtClean="0">
                <a:solidFill>
                  <a:srgbClr val="000000"/>
                </a:solidFill>
              </a:rPr>
              <a:t>Kejné</a:t>
            </a:r>
            <a:r>
              <a:rPr lang="cs-CZ" sz="1600" b="1" dirty="0" smtClean="0">
                <a:solidFill>
                  <a:srgbClr val="000000"/>
                </a:solidFill>
              </a:rPr>
              <a:t> nad Řevnicemi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Opatření </a:t>
            </a:r>
            <a:r>
              <a:rPr lang="cs-CZ" sz="1600" b="1" dirty="0" smtClean="0">
                <a:solidFill>
                  <a:srgbClr val="000000"/>
                </a:solidFill>
              </a:rPr>
              <a:t>v ploše </a:t>
            </a:r>
            <a:r>
              <a:rPr lang="cs-CZ" sz="1600" b="1" dirty="0">
                <a:solidFill>
                  <a:srgbClr val="000000"/>
                </a:solidFill>
              </a:rPr>
              <a:t>povodí </a:t>
            </a:r>
            <a:r>
              <a:rPr lang="cs-CZ" sz="1600" b="1" dirty="0" smtClean="0">
                <a:solidFill>
                  <a:srgbClr val="000000"/>
                </a:solidFill>
              </a:rPr>
              <a:t>u obce </a:t>
            </a:r>
            <a:r>
              <a:rPr lang="cs-CZ" sz="1600" b="1" dirty="0" err="1" smtClean="0">
                <a:solidFill>
                  <a:srgbClr val="000000"/>
                </a:solidFill>
              </a:rPr>
              <a:t>Tytry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Opatření </a:t>
            </a:r>
            <a:r>
              <a:rPr lang="cs-CZ" sz="1600" b="1" dirty="0" smtClean="0">
                <a:solidFill>
                  <a:srgbClr val="000000"/>
                </a:solidFill>
              </a:rPr>
              <a:t>v ploše </a:t>
            </a:r>
            <a:r>
              <a:rPr lang="cs-CZ" sz="1600" b="1" dirty="0">
                <a:solidFill>
                  <a:srgbClr val="000000"/>
                </a:solidFill>
              </a:rPr>
              <a:t>povodí u obce </a:t>
            </a:r>
            <a:r>
              <a:rPr lang="cs-CZ" sz="1600" b="1" dirty="0" smtClean="0">
                <a:solidFill>
                  <a:srgbClr val="000000"/>
                </a:solidFill>
              </a:rPr>
              <a:t>Modřejovice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Opatření </a:t>
            </a:r>
            <a:r>
              <a:rPr lang="cs-CZ" sz="1600" b="1" dirty="0" smtClean="0">
                <a:solidFill>
                  <a:srgbClr val="000000"/>
                </a:solidFill>
              </a:rPr>
              <a:t>v ploše </a:t>
            </a:r>
            <a:r>
              <a:rPr lang="cs-CZ" sz="1600" b="1" dirty="0">
                <a:solidFill>
                  <a:srgbClr val="000000"/>
                </a:solidFill>
              </a:rPr>
              <a:t>povodí u obce </a:t>
            </a:r>
            <a:r>
              <a:rPr lang="cs-CZ" sz="1600" b="1" dirty="0" smtClean="0">
                <a:solidFill>
                  <a:srgbClr val="000000"/>
                </a:solidFill>
              </a:rPr>
              <a:t>Krakovec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Vyjádření </a:t>
            </a:r>
            <a:r>
              <a:rPr lang="cs-CZ" sz="1600" b="1" dirty="0" smtClean="0">
                <a:solidFill>
                  <a:srgbClr val="000000"/>
                </a:solidFill>
              </a:rPr>
              <a:t>jednotlivých lesních správ k dotčeným pozemkům</a:t>
            </a:r>
            <a:endParaRPr lang="cs-CZ" sz="1600" b="1" dirty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9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Etapa </a:t>
            </a:r>
            <a:r>
              <a:rPr lang="cs-CZ" kern="0" dirty="0"/>
              <a:t>C </a:t>
            </a:r>
            <a:r>
              <a:rPr lang="cs-CZ" kern="0" dirty="0" smtClean="0"/>
              <a:t>– Majetkoprávní vypořádání: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267135" y="770443"/>
            <a:ext cx="8539161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u="sng" dirty="0" smtClean="0">
                <a:solidFill>
                  <a:srgbClr val="000000"/>
                </a:solidFill>
              </a:rPr>
              <a:t>AOPK ČR: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Obecná doporučení k jednotlivým typům opatření + konkrétní doporučení k vybraným opatřením, případně negativní vyjádření k opatření vč. odůvodnění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Nádrže s připomínkou či podmínkami k dalšímu řešení: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</a:t>
            </a:r>
            <a:r>
              <a:rPr lang="cs-CZ" sz="1600" b="1" dirty="0" err="1" smtClean="0">
                <a:solidFill>
                  <a:srgbClr val="000000"/>
                </a:solidFill>
              </a:rPr>
              <a:t>Tytry</a:t>
            </a:r>
            <a:r>
              <a:rPr lang="cs-CZ" sz="1600" b="1" dirty="0">
                <a:solidFill>
                  <a:srgbClr val="000000"/>
                </a:solidFill>
              </a:rPr>
              <a:t>,</a:t>
            </a:r>
            <a:r>
              <a:rPr lang="cs-CZ" sz="1600" b="1" dirty="0" smtClean="0">
                <a:solidFill>
                  <a:srgbClr val="000000"/>
                </a:solidFill>
              </a:rPr>
              <a:t> SN Krakovec, SN Nižbor, SN Běleč, </a:t>
            </a:r>
            <a:r>
              <a:rPr lang="cs-CZ" sz="1600" b="1" dirty="0">
                <a:solidFill>
                  <a:srgbClr val="000000"/>
                </a:solidFill>
              </a:rPr>
              <a:t>SN Malé </a:t>
            </a:r>
            <a:r>
              <a:rPr lang="cs-CZ" sz="1600" b="1" dirty="0" smtClean="0">
                <a:solidFill>
                  <a:srgbClr val="000000"/>
                </a:solidFill>
              </a:rPr>
              <a:t>Přílepy, </a:t>
            </a:r>
            <a:r>
              <a:rPr lang="cs-CZ" sz="1600" b="1" dirty="0">
                <a:solidFill>
                  <a:srgbClr val="000000"/>
                </a:solidFill>
              </a:rPr>
              <a:t>SN </a:t>
            </a:r>
            <a:r>
              <a:rPr lang="cs-CZ" sz="1600" b="1" dirty="0" smtClean="0">
                <a:solidFill>
                  <a:srgbClr val="000000"/>
                </a:solidFill>
              </a:rPr>
              <a:t>Hředle, SN Heřman</a:t>
            </a: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Nádrže </a:t>
            </a:r>
            <a:r>
              <a:rPr lang="cs-CZ" sz="1600" b="1" dirty="0" smtClean="0">
                <a:solidFill>
                  <a:srgbClr val="000000"/>
                </a:solidFill>
              </a:rPr>
              <a:t>bez zásadních připomínek či doporučované: </a:t>
            </a:r>
            <a:endParaRPr lang="cs-CZ" sz="1600" b="1" dirty="0" smtClean="0">
              <a:solidFill>
                <a:srgbClr val="000000"/>
              </a:solidFill>
            </a:endParaRP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Trněný Újezd na Karlickém p.,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Roblín na </a:t>
            </a:r>
            <a:r>
              <a:rPr lang="cs-CZ" sz="1600" b="1" dirty="0" err="1" smtClean="0">
                <a:solidFill>
                  <a:srgbClr val="000000"/>
                </a:solidFill>
              </a:rPr>
              <a:t>Švarcavě</a:t>
            </a:r>
            <a:r>
              <a:rPr lang="cs-CZ" sz="1600" b="1" dirty="0" smtClean="0">
                <a:solidFill>
                  <a:srgbClr val="000000"/>
                </a:solidFill>
              </a:rPr>
              <a:t>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nad Tuchlovicemi na </a:t>
            </a:r>
            <a:r>
              <a:rPr lang="cs-CZ" sz="1600" b="1" dirty="0" err="1" smtClean="0">
                <a:solidFill>
                  <a:srgbClr val="000000"/>
                </a:solidFill>
              </a:rPr>
              <a:t>Tuchlovickém</a:t>
            </a:r>
            <a:r>
              <a:rPr lang="cs-CZ" sz="1600" b="1" dirty="0" smtClean="0">
                <a:solidFill>
                  <a:srgbClr val="000000"/>
                </a:solidFill>
              </a:rPr>
              <a:t> p.,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</a:t>
            </a:r>
            <a:r>
              <a:rPr lang="cs-CZ" sz="1600" b="1" dirty="0" smtClean="0">
                <a:solidFill>
                  <a:srgbClr val="000000"/>
                </a:solidFill>
              </a:rPr>
              <a:t>na Vraním potoce,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Malá Víska na Červeném p.,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Obora, Rpety a Podluhy na </a:t>
            </a:r>
            <a:r>
              <a:rPr lang="cs-CZ" sz="1600" b="1" dirty="0" err="1" smtClean="0">
                <a:solidFill>
                  <a:srgbClr val="000000"/>
                </a:solidFill>
              </a:rPr>
              <a:t>Podlužském</a:t>
            </a:r>
            <a:r>
              <a:rPr lang="cs-CZ" sz="1600" b="1" dirty="0" smtClean="0">
                <a:solidFill>
                  <a:srgbClr val="000000"/>
                </a:solidFill>
              </a:rPr>
              <a:t> p., </a:t>
            </a:r>
          </a:p>
          <a:p>
            <a:pPr marL="1200150" lvl="2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000000"/>
                </a:solidFill>
              </a:rPr>
              <a:t>SN Bykoš na </a:t>
            </a:r>
            <a:r>
              <a:rPr lang="cs-CZ" sz="1600" b="1" dirty="0" err="1" smtClean="0">
                <a:solidFill>
                  <a:srgbClr val="000000"/>
                </a:solidFill>
              </a:rPr>
              <a:t>Suchomastském</a:t>
            </a:r>
            <a:r>
              <a:rPr lang="cs-CZ" sz="1600" b="1" dirty="0" smtClean="0">
                <a:solidFill>
                  <a:srgbClr val="000000"/>
                </a:solidFill>
              </a:rPr>
              <a:t> p</a:t>
            </a:r>
            <a:r>
              <a:rPr lang="cs-CZ" sz="1600" b="1" dirty="0" smtClean="0">
                <a:solidFill>
                  <a:srgbClr val="000000"/>
                </a:solidFill>
              </a:rPr>
              <a:t>.,</a:t>
            </a:r>
            <a:endParaRPr lang="cs-CZ" sz="16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8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CO-template PP">
  <a:themeElements>
    <a:clrScheme name="Generell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Gener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ell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Intro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10609</TotalTime>
  <Words>1373</Words>
  <Application>Microsoft Office PowerPoint</Application>
  <PresentationFormat>Předvádění na obrazovce (4:3)</PresentationFormat>
  <Paragraphs>420</Paragraphs>
  <Slides>18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5" baseType="lpstr">
      <vt:lpstr>Arial</vt:lpstr>
      <vt:lpstr>Calibri</vt:lpstr>
      <vt:lpstr>Sweco Sans</vt:lpstr>
      <vt:lpstr>Times New Roman</vt:lpstr>
      <vt:lpstr>SWECO-template PP</vt:lpstr>
      <vt:lpstr>Intro</vt:lpstr>
      <vt:lpstr>think-cell Slide</vt:lpstr>
      <vt:lpstr>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Company>HYDROPROJEKT CZ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Stdnička</dc:creator>
  <cp:lastModifiedBy>Sychra, Libor</cp:lastModifiedBy>
  <cp:revision>820</cp:revision>
  <cp:lastPrinted>2019-09-05T11:17:19Z</cp:lastPrinted>
  <dcterms:created xsi:type="dcterms:W3CDTF">2009-06-30T06:13:43Z</dcterms:created>
  <dcterms:modified xsi:type="dcterms:W3CDTF">2020-01-09T09:45:53Z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OK_Template">
    <vt:lpwstr>OH03e 2009-03-20</vt:lpwstr>
  </property>
</Properties>
</file>